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wmf" ContentType="image/x-wmf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2"/>
  </p:notesMasterIdLst>
  <p:sldIdLst>
    <p:sldId id="256" r:id="rId2"/>
    <p:sldId id="289" r:id="rId3"/>
    <p:sldId id="258" r:id="rId4"/>
    <p:sldId id="316" r:id="rId5"/>
    <p:sldId id="294" r:id="rId6"/>
    <p:sldId id="259" r:id="rId7"/>
    <p:sldId id="292" r:id="rId8"/>
    <p:sldId id="262" r:id="rId9"/>
    <p:sldId id="283" r:id="rId10"/>
    <p:sldId id="296" r:id="rId11"/>
    <p:sldId id="295" r:id="rId12"/>
    <p:sldId id="297" r:id="rId13"/>
    <p:sldId id="264" r:id="rId14"/>
    <p:sldId id="301" r:id="rId15"/>
    <p:sldId id="284" r:id="rId16"/>
    <p:sldId id="298" r:id="rId17"/>
    <p:sldId id="299" r:id="rId18"/>
    <p:sldId id="300" r:id="rId19"/>
    <p:sldId id="265" r:id="rId20"/>
    <p:sldId id="311" r:id="rId21"/>
    <p:sldId id="312" r:id="rId22"/>
    <p:sldId id="313" r:id="rId23"/>
    <p:sldId id="314" r:id="rId24"/>
    <p:sldId id="288" r:id="rId25"/>
    <p:sldId id="266" r:id="rId26"/>
    <p:sldId id="302" r:id="rId27"/>
    <p:sldId id="320" r:id="rId28"/>
    <p:sldId id="303" r:id="rId29"/>
    <p:sldId id="325" r:id="rId30"/>
    <p:sldId id="326" r:id="rId31"/>
    <p:sldId id="310" r:id="rId32"/>
    <p:sldId id="317" r:id="rId33"/>
    <p:sldId id="330" r:id="rId34"/>
    <p:sldId id="328" r:id="rId35"/>
    <p:sldId id="331" r:id="rId36"/>
    <p:sldId id="332" r:id="rId37"/>
    <p:sldId id="333" r:id="rId38"/>
    <p:sldId id="334" r:id="rId39"/>
    <p:sldId id="335" r:id="rId40"/>
    <p:sldId id="336" r:id="rId41"/>
    <p:sldId id="337" r:id="rId42"/>
    <p:sldId id="338" r:id="rId43"/>
    <p:sldId id="339" r:id="rId44"/>
    <p:sldId id="340" r:id="rId45"/>
    <p:sldId id="341" r:id="rId46"/>
    <p:sldId id="342" r:id="rId47"/>
    <p:sldId id="343" r:id="rId48"/>
    <p:sldId id="344" r:id="rId49"/>
    <p:sldId id="345" r:id="rId50"/>
    <p:sldId id="346" r:id="rId51"/>
    <p:sldId id="347" r:id="rId52"/>
    <p:sldId id="348" r:id="rId53"/>
    <p:sldId id="349" r:id="rId54"/>
    <p:sldId id="350" r:id="rId55"/>
    <p:sldId id="351" r:id="rId56"/>
    <p:sldId id="352" r:id="rId57"/>
    <p:sldId id="353" r:id="rId58"/>
    <p:sldId id="354" r:id="rId59"/>
    <p:sldId id="366" r:id="rId60"/>
    <p:sldId id="355" r:id="rId61"/>
    <p:sldId id="356" r:id="rId62"/>
    <p:sldId id="357" r:id="rId63"/>
    <p:sldId id="358" r:id="rId64"/>
    <p:sldId id="359" r:id="rId65"/>
    <p:sldId id="360" r:id="rId66"/>
    <p:sldId id="361" r:id="rId67"/>
    <p:sldId id="362" r:id="rId68"/>
    <p:sldId id="363" r:id="rId69"/>
    <p:sldId id="364" r:id="rId70"/>
    <p:sldId id="365" r:id="rId71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FFFF00"/>
    <a:srgbClr val="CC3300"/>
    <a:srgbClr val="CCFFFF"/>
    <a:srgbClr val="FF9900"/>
    <a:srgbClr val="FFFFCC"/>
    <a:srgbClr val="99FF99"/>
    <a:srgbClr val="FF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4660"/>
  </p:normalViewPr>
  <p:slideViewPr>
    <p:cSldViewPr>
      <p:cViewPr>
        <p:scale>
          <a:sx n="66" d="100"/>
          <a:sy n="66" d="100"/>
        </p:scale>
        <p:origin x="-642" y="-9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21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37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noProof="0" smtClean="0"/>
              <a:t>Mintaszöveg szerkesztése</a:t>
            </a:r>
          </a:p>
          <a:p>
            <a:pPr lvl="1"/>
            <a:r>
              <a:rPr lang="hu-HU" noProof="0" smtClean="0"/>
              <a:t>Második szint</a:t>
            </a:r>
          </a:p>
          <a:p>
            <a:pPr lvl="2"/>
            <a:r>
              <a:rPr lang="hu-HU" noProof="0" smtClean="0"/>
              <a:t>Harmadik szint</a:t>
            </a:r>
          </a:p>
          <a:p>
            <a:pPr lvl="3"/>
            <a:r>
              <a:rPr lang="hu-HU" noProof="0" smtClean="0"/>
              <a:t>Negyedik szint</a:t>
            </a:r>
          </a:p>
          <a:p>
            <a:pPr lvl="4"/>
            <a:r>
              <a:rPr lang="hu-HU" noProof="0" smtClean="0"/>
              <a:t>Ötödik szint</a:t>
            </a:r>
          </a:p>
        </p:txBody>
      </p:sp>
      <p:sp>
        <p:nvSpPr>
          <p:cNvPr id="757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57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190BF00F-C9D7-4424-BB5F-AEDDC60257F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F28E84-5A97-489F-9D1F-7DEB12EE32FC}" type="slidenum">
              <a:rPr lang="hu-HU" smtClean="0"/>
              <a:pPr/>
              <a:t>1</a:t>
            </a:fld>
            <a:endParaRPr lang="hu-HU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036EFD-0115-434C-8107-2557963B934A}" type="slidenum">
              <a:rPr lang="hu-HU" smtClean="0"/>
              <a:pPr/>
              <a:t>10</a:t>
            </a:fld>
            <a:endParaRPr lang="hu-HU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7778AE-791A-4B74-9B6B-6E5528EA17C7}" type="slidenum">
              <a:rPr lang="hu-HU" smtClean="0"/>
              <a:pPr/>
              <a:t>11</a:t>
            </a:fld>
            <a:endParaRPr lang="hu-HU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2EFDFA-9A87-4DD5-84AD-47C74C4DD312}" type="slidenum">
              <a:rPr lang="hu-HU" smtClean="0"/>
              <a:pPr/>
              <a:t>12</a:t>
            </a:fld>
            <a:endParaRPr lang="hu-HU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4BB8A0-AC45-48F4-B2D6-20AB0C293ED5}" type="slidenum">
              <a:rPr lang="hu-HU" smtClean="0"/>
              <a:pPr/>
              <a:t>13</a:t>
            </a:fld>
            <a:endParaRPr lang="hu-HU" smtClean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6114B9-8830-48F0-92FD-C6BBD52D04FF}" type="slidenum">
              <a:rPr lang="hu-HU" smtClean="0"/>
              <a:pPr/>
              <a:t>14</a:t>
            </a:fld>
            <a:endParaRPr lang="hu-HU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46DC8C-48AF-4CEF-9522-AA132DCC5688}" type="slidenum">
              <a:rPr lang="hu-HU" smtClean="0"/>
              <a:pPr/>
              <a:t>15</a:t>
            </a:fld>
            <a:endParaRPr lang="hu-HU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D7ED58-BB26-49EA-A2B7-F65B97683C71}" type="slidenum">
              <a:rPr lang="hu-HU" smtClean="0"/>
              <a:pPr/>
              <a:t>16</a:t>
            </a:fld>
            <a:endParaRPr lang="hu-HU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9998AB-157C-47C6-9F9B-1C35C8DABB0A}" type="slidenum">
              <a:rPr lang="hu-HU" smtClean="0"/>
              <a:pPr/>
              <a:t>17</a:t>
            </a:fld>
            <a:endParaRPr lang="hu-HU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DB1801-9E70-4B21-9BCC-D23CC20A0FEE}" type="slidenum">
              <a:rPr lang="hu-HU" smtClean="0"/>
              <a:pPr/>
              <a:t>18</a:t>
            </a:fld>
            <a:endParaRPr lang="hu-HU" smtClean="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D068CC-68D5-4A5A-AB5C-BB977ABBF82F}" type="slidenum">
              <a:rPr lang="hu-HU" smtClean="0"/>
              <a:pPr/>
              <a:t>19</a:t>
            </a:fld>
            <a:endParaRPr lang="hu-HU" smtClean="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1F9505-C937-4A53-89D6-974364A39601}" type="slidenum">
              <a:rPr lang="hu-HU" smtClean="0"/>
              <a:pPr/>
              <a:t>2</a:t>
            </a:fld>
            <a:endParaRPr lang="hu-HU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5CD042-CB12-4EFD-A129-67CD86FE1F12}" type="slidenum">
              <a:rPr lang="hu-HU" smtClean="0"/>
              <a:pPr/>
              <a:t>20</a:t>
            </a:fld>
            <a:endParaRPr lang="hu-HU" smtClean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26A54E-A385-463A-987B-B9088636E7BA}" type="slidenum">
              <a:rPr lang="hu-HU" smtClean="0"/>
              <a:pPr/>
              <a:t>21</a:t>
            </a:fld>
            <a:endParaRPr lang="hu-HU" smtClean="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5B68CF-EC0E-4BD1-960A-ED87644B83E2}" type="slidenum">
              <a:rPr lang="hu-HU" smtClean="0"/>
              <a:pPr/>
              <a:t>22</a:t>
            </a:fld>
            <a:endParaRPr lang="hu-HU" smtClean="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8A6BCE-872D-40C5-8D90-C117790DCCF6}" type="slidenum">
              <a:rPr lang="hu-HU" smtClean="0"/>
              <a:pPr/>
              <a:t>23</a:t>
            </a:fld>
            <a:endParaRPr lang="hu-HU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8CEEC7-5333-4C5D-8BEC-1E599CE616D7}" type="slidenum">
              <a:rPr lang="hu-HU" smtClean="0"/>
              <a:pPr/>
              <a:t>24</a:t>
            </a:fld>
            <a:endParaRPr lang="hu-HU" smtClean="0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7419C8-FE9E-4DCD-A2E5-1E6B5D562E52}" type="slidenum">
              <a:rPr lang="hu-HU" smtClean="0"/>
              <a:pPr/>
              <a:t>25</a:t>
            </a:fld>
            <a:endParaRPr lang="hu-HU" smtClean="0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9CDC1F-6530-4682-97D0-1536C480D9DE}" type="slidenum">
              <a:rPr lang="hu-HU" smtClean="0"/>
              <a:pPr/>
              <a:t>26</a:t>
            </a:fld>
            <a:endParaRPr lang="hu-HU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6B33F9-FD32-4445-BD68-F485287C5325}" type="slidenum">
              <a:rPr lang="hu-HU" smtClean="0"/>
              <a:pPr/>
              <a:t>27</a:t>
            </a:fld>
            <a:endParaRPr lang="hu-HU" smtClean="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C3E90B-7DCC-4CA8-8BA4-A92CFE827E26}" type="slidenum">
              <a:rPr lang="hu-HU" smtClean="0"/>
              <a:pPr/>
              <a:t>28</a:t>
            </a:fld>
            <a:endParaRPr lang="hu-HU" smtClean="0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EFCE17-BAC1-4258-9CB1-8BDE9AC6D5E3}" type="slidenum">
              <a:rPr lang="hu-HU" smtClean="0"/>
              <a:pPr/>
              <a:t>31</a:t>
            </a:fld>
            <a:endParaRPr lang="hu-HU" smtClean="0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80A4BF-5EDA-4A2B-BB68-BD105D0D9634}" type="slidenum">
              <a:rPr lang="hu-HU" smtClean="0"/>
              <a:pPr/>
              <a:t>3</a:t>
            </a:fld>
            <a:endParaRPr lang="hu-HU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47FAAF-FEB7-4959-8D38-29CA0516CEA1}" type="slidenum">
              <a:rPr lang="hu-HU" smtClean="0"/>
              <a:pPr/>
              <a:t>32</a:t>
            </a:fld>
            <a:endParaRPr lang="hu-HU" smtClean="0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59A5AD-B70F-4E5D-8B85-0EA2AFC330C6}" type="slidenum">
              <a:rPr lang="hu-HU" smtClean="0"/>
              <a:pPr/>
              <a:t>35</a:t>
            </a:fld>
            <a:endParaRPr lang="hu-HU" smtClean="0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C53DB6-C55C-4116-B6FC-1AFF0C210853}" type="slidenum">
              <a:rPr lang="hu-HU" smtClean="0"/>
              <a:pPr/>
              <a:t>36</a:t>
            </a:fld>
            <a:endParaRPr lang="hu-HU" smtClean="0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268280-37E3-41A0-B6CB-F6DC1E2B4937}" type="slidenum">
              <a:rPr lang="hu-HU" smtClean="0"/>
              <a:pPr/>
              <a:t>37</a:t>
            </a:fld>
            <a:endParaRPr lang="hu-HU" smtClean="0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C75561-5B55-4830-B9F8-53495A609B0A}" type="slidenum">
              <a:rPr lang="hu-HU" smtClean="0"/>
              <a:pPr/>
              <a:t>38</a:t>
            </a:fld>
            <a:endParaRPr lang="hu-HU" smtClean="0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CE2C88-A38A-426A-8F54-8D1B9DE00E06}" type="slidenum">
              <a:rPr lang="hu-HU" smtClean="0"/>
              <a:pPr/>
              <a:t>39</a:t>
            </a:fld>
            <a:endParaRPr lang="hu-HU" smtClean="0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6F7980-39FB-4EB6-A281-6DC0104B5ACC}" type="slidenum">
              <a:rPr lang="hu-HU" smtClean="0"/>
              <a:pPr/>
              <a:t>40</a:t>
            </a:fld>
            <a:endParaRPr lang="hu-HU" smtClean="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BE8E71-0CCE-4BEF-A916-6E97000642D6}" type="slidenum">
              <a:rPr lang="hu-HU" smtClean="0"/>
              <a:pPr/>
              <a:t>41</a:t>
            </a:fld>
            <a:endParaRPr lang="hu-HU" smtClean="0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DC5CE4-8010-4E71-8039-4345A6BF7363}" type="slidenum">
              <a:rPr lang="hu-HU" smtClean="0"/>
              <a:pPr/>
              <a:t>42</a:t>
            </a:fld>
            <a:endParaRPr lang="hu-HU" smtClean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835061-3DF3-4411-BC1A-6644B655A917}" type="slidenum">
              <a:rPr lang="hu-HU" smtClean="0"/>
              <a:pPr/>
              <a:t>43</a:t>
            </a:fld>
            <a:endParaRPr lang="hu-HU" smtClean="0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C1FD4B-1C26-4D52-A47F-F7AFDF835388}" type="slidenum">
              <a:rPr lang="hu-HU" smtClean="0"/>
              <a:pPr/>
              <a:t>4</a:t>
            </a:fld>
            <a:endParaRPr lang="hu-HU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7EEAE9-2E94-4E59-B0FD-EBAEC53F499F}" type="slidenum">
              <a:rPr lang="hu-HU" smtClean="0"/>
              <a:pPr/>
              <a:t>45</a:t>
            </a:fld>
            <a:endParaRPr lang="hu-HU" smtClean="0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131C3A-7F9A-4753-AE1D-463A4D5E9425}" type="slidenum">
              <a:rPr lang="hu-HU" smtClean="0"/>
              <a:pPr/>
              <a:t>46</a:t>
            </a:fld>
            <a:endParaRPr lang="hu-HU" smtClean="0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C19776-7CE5-46C3-AD23-D02C919138E6}" type="slidenum">
              <a:rPr lang="hu-HU" smtClean="0"/>
              <a:pPr/>
              <a:t>47</a:t>
            </a:fld>
            <a:endParaRPr lang="hu-HU" smtClean="0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1084E0-908E-480C-A35E-7FAFE811F9C3}" type="slidenum">
              <a:rPr lang="hu-HU" smtClean="0"/>
              <a:pPr/>
              <a:t>48</a:t>
            </a:fld>
            <a:endParaRPr lang="hu-HU" smtClean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0C85A2-51D3-4A94-8688-0E7D5DB7A351}" type="slidenum">
              <a:rPr lang="hu-HU" smtClean="0"/>
              <a:pPr/>
              <a:t>49</a:t>
            </a:fld>
            <a:endParaRPr lang="hu-HU" smtClean="0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F2834F-C026-4CF7-9F8F-42A4A65592CB}" type="slidenum">
              <a:rPr lang="hu-HU" smtClean="0"/>
              <a:pPr/>
              <a:t>50</a:t>
            </a:fld>
            <a:endParaRPr lang="hu-HU" smtClean="0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C5623C-1CE2-41E9-8004-16AF40B5F540}" type="slidenum">
              <a:rPr lang="hu-HU" smtClean="0"/>
              <a:pPr/>
              <a:t>51</a:t>
            </a:fld>
            <a:endParaRPr lang="hu-HU" smtClean="0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8A83F6-FA13-4C07-8A24-CB0E51A0EF92}" type="slidenum">
              <a:rPr lang="hu-HU" smtClean="0"/>
              <a:pPr/>
              <a:t>52</a:t>
            </a:fld>
            <a:endParaRPr lang="hu-HU" smtClean="0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E0EA39-6D23-4852-9EBD-9947F1A0C675}" type="slidenum">
              <a:rPr lang="hu-HU" smtClean="0"/>
              <a:pPr/>
              <a:t>53</a:t>
            </a:fld>
            <a:endParaRPr lang="hu-HU" smtClean="0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B0CC39-46A3-44A5-92E4-6EB96DA29A48}" type="slidenum">
              <a:rPr lang="hu-HU" smtClean="0"/>
              <a:pPr/>
              <a:t>5</a:t>
            </a:fld>
            <a:endParaRPr lang="hu-HU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9839EF-A5E7-417B-9E61-70D18310D805}" type="slidenum">
              <a:rPr lang="hu-HU" smtClean="0"/>
              <a:pPr/>
              <a:t>54</a:t>
            </a:fld>
            <a:endParaRPr lang="hu-HU" smtClean="0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F87920-063D-460E-82B3-38AEBE8C46C9}" type="slidenum">
              <a:rPr lang="hu-HU" smtClean="0"/>
              <a:pPr/>
              <a:t>55</a:t>
            </a:fld>
            <a:endParaRPr lang="hu-HU" smtClean="0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3D50A3-0ED7-4D88-B497-5EC11047A609}" type="slidenum">
              <a:rPr lang="hu-HU" smtClean="0"/>
              <a:pPr/>
              <a:t>56</a:t>
            </a:fld>
            <a:endParaRPr lang="hu-HU" smtClean="0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8CB508-2058-4412-9EA6-E31A45034FE6}" type="slidenum">
              <a:rPr lang="hu-HU" smtClean="0"/>
              <a:pPr/>
              <a:t>57</a:t>
            </a:fld>
            <a:endParaRPr lang="hu-HU" smtClean="0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1D34DC-EB0A-4163-9095-9126CEE2C75A}" type="slidenum">
              <a:rPr lang="hu-HU" smtClean="0"/>
              <a:pPr/>
              <a:t>58</a:t>
            </a:fld>
            <a:endParaRPr lang="hu-HU" smtClean="0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6FD486-46AA-4EE3-9807-343133392A04}" type="slidenum">
              <a:rPr lang="hu-HU" smtClean="0"/>
              <a:pPr/>
              <a:t>60</a:t>
            </a:fld>
            <a:endParaRPr lang="hu-HU" smtClean="0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F6CF42-B9EC-4DFC-A079-4CD598AE5311}" type="slidenum">
              <a:rPr lang="hu-HU" smtClean="0"/>
              <a:pPr/>
              <a:t>61</a:t>
            </a:fld>
            <a:endParaRPr lang="hu-HU" smtClean="0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515737-00D2-4889-943C-2ABBE6BECDE6}" type="slidenum">
              <a:rPr lang="hu-HU" smtClean="0"/>
              <a:pPr/>
              <a:t>62</a:t>
            </a:fld>
            <a:endParaRPr lang="hu-HU" smtClean="0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94508E-5047-4F30-8929-3678FBF0A6F6}" type="slidenum">
              <a:rPr lang="hu-HU" smtClean="0"/>
              <a:pPr/>
              <a:t>63</a:t>
            </a:fld>
            <a:endParaRPr lang="hu-HU" smtClean="0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2D48B5-057B-4C6E-8F12-A7AC58523895}" type="slidenum">
              <a:rPr lang="hu-HU" smtClean="0"/>
              <a:pPr/>
              <a:t>64</a:t>
            </a:fld>
            <a:endParaRPr lang="hu-HU" smtClean="0"/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7661A6-5EE1-47C1-9095-4EDA5F739DBB}" type="slidenum">
              <a:rPr lang="hu-HU" smtClean="0"/>
              <a:pPr/>
              <a:t>6</a:t>
            </a:fld>
            <a:endParaRPr lang="hu-HU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A4E003-DBDB-463B-AF67-F718EF2FA081}" type="slidenum">
              <a:rPr lang="hu-HU" smtClean="0"/>
              <a:pPr/>
              <a:t>65</a:t>
            </a:fld>
            <a:endParaRPr lang="hu-HU" smtClean="0"/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9EA456-6E23-4BE0-9587-AD5A33083A95}" type="slidenum">
              <a:rPr lang="hu-HU" smtClean="0"/>
              <a:pPr/>
              <a:t>66</a:t>
            </a:fld>
            <a:endParaRPr lang="hu-HU" smtClean="0"/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AFF6DD-615F-4D74-B8AE-CF8489FFADE0}" type="slidenum">
              <a:rPr lang="hu-HU" smtClean="0"/>
              <a:pPr/>
              <a:t>67</a:t>
            </a:fld>
            <a:endParaRPr lang="hu-HU" smtClean="0"/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D8432C-5923-4125-B6F4-01FB7F2B9FD5}" type="slidenum">
              <a:rPr lang="hu-HU" smtClean="0"/>
              <a:pPr/>
              <a:t>68</a:t>
            </a:fld>
            <a:endParaRPr lang="hu-HU" smtClean="0"/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688F24-6213-4E92-A4D2-C257FAFD2DAB}" type="slidenum">
              <a:rPr lang="hu-HU" smtClean="0"/>
              <a:pPr/>
              <a:t>69</a:t>
            </a:fld>
            <a:endParaRPr lang="hu-HU" smtClean="0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D85287-42DF-4F54-B3DD-5D2CF661710C}" type="slidenum">
              <a:rPr lang="hu-HU" smtClean="0"/>
              <a:pPr/>
              <a:t>70</a:t>
            </a:fld>
            <a:endParaRPr lang="hu-HU" smtClean="0"/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6A448B-FF8E-457E-9B12-01EA2AB0E296}" type="slidenum">
              <a:rPr lang="hu-HU" smtClean="0"/>
              <a:pPr/>
              <a:t>7</a:t>
            </a:fld>
            <a:endParaRPr lang="hu-HU" smtClean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16132A-F307-42FD-8F56-F1B6AA25FF98}" type="slidenum">
              <a:rPr lang="hu-HU" smtClean="0"/>
              <a:pPr/>
              <a:t>8</a:t>
            </a:fld>
            <a:endParaRPr lang="hu-HU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570EB3-F616-49BF-A20A-A58FB4B1ADBD}" type="slidenum">
              <a:rPr lang="hu-HU" smtClean="0"/>
              <a:pPr/>
              <a:t>9</a:t>
            </a:fld>
            <a:endParaRPr lang="hu-HU" smtClean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ACB533-1455-42BD-8E33-C6BD9B03659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BDA3C8-B9DB-41E9-8C68-AF57E6190BF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604F80-F795-4A22-A355-1AD34DA63E7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Cím, 1 nagy és 2 kisebb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B276F9-1FE7-474B-9650-367B04974B3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3774EC-53A3-4905-99AB-5EC982BE306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7CAD1D-ADFE-4A81-83D4-68146D1A745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645C53-B0AB-46BA-9556-F37A8C82A37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A1978C-9A5B-4810-8D4F-4F280AEF7F2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9EDDBF-6280-4EDE-9E16-842720A6542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B15A3A-36D1-4DDF-94D9-B989FF38FAB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07E173-6E1E-4165-98F4-768AE094341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97088A-B0F3-4FFC-8B5E-43B5252AD24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Mintacím szerkesztése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Mintaszöveg szerkesztése</a:t>
            </a:r>
          </a:p>
          <a:p>
            <a:pPr lvl="1"/>
            <a:r>
              <a:rPr lang="en-GB" smtClean="0"/>
              <a:t>Második szint</a:t>
            </a:r>
          </a:p>
          <a:p>
            <a:pPr lvl="2"/>
            <a:r>
              <a:rPr lang="en-GB" smtClean="0"/>
              <a:t>Harmadik szint</a:t>
            </a:r>
          </a:p>
          <a:p>
            <a:pPr lvl="3"/>
            <a:r>
              <a:rPr lang="en-GB" smtClean="0"/>
              <a:t>Negyedik szint</a:t>
            </a:r>
          </a:p>
          <a:p>
            <a:pPr lvl="4"/>
            <a:r>
              <a:rPr lang="en-GB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fld id="{C747B170-4157-4535-A3BE-F72BFB7ABC7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4.png"/><Relationship Id="rId5" Type="http://schemas.openxmlformats.org/officeDocument/2006/relationships/hyperlink" Target="http://en.wikipedia.org/wiki/Image:Nuclear_pores.png" TargetMode="External"/><Relationship Id="rId4" Type="http://schemas.openxmlformats.org/officeDocument/2006/relationships/oleObject" Target="../embeddings/oleObject3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4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7.bin"/><Relationship Id="rId5" Type="http://schemas.openxmlformats.org/officeDocument/2006/relationships/oleObject" Target="../embeddings/oleObject6.bin"/><Relationship Id="rId4" Type="http://schemas.openxmlformats.org/officeDocument/2006/relationships/oleObject" Target="../embeddings/oleObject5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5" Type="http://schemas.openxmlformats.org/officeDocument/2006/relationships/oleObject" Target="../embeddings/oleObject10.bin"/><Relationship Id="rId4" Type="http://schemas.openxmlformats.org/officeDocument/2006/relationships/oleObject" Target="../embeddings/oleObject9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5" Type="http://schemas.openxmlformats.org/officeDocument/2006/relationships/oleObject" Target="../embeddings/oleObject12.bin"/><Relationship Id="rId4" Type="http://schemas.openxmlformats.org/officeDocument/2006/relationships/oleObject" Target="../embeddings/oleObject11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8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fig.cox.miami.edu/~cmallery/150/gene/split_genes.htm" TargetMode="External"/><Relationship Id="rId5" Type="http://schemas.openxmlformats.org/officeDocument/2006/relationships/image" Target="../media/image60.jpeg"/><Relationship Id="rId10" Type="http://schemas.openxmlformats.org/officeDocument/2006/relationships/image" Target="../media/image63.png"/><Relationship Id="rId4" Type="http://schemas.openxmlformats.org/officeDocument/2006/relationships/image" Target="../media/image59.jpeg"/><Relationship Id="rId9" Type="http://schemas.openxmlformats.org/officeDocument/2006/relationships/hyperlink" Target="http://en.wikipedia.org/wiki/Image:Gene_structure.gif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0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hyperlink" Target="http://www.microscopyu.com/galleries/fluorescence/cells/3t3/3t3large.html" TargetMode="External"/><Relationship Id="rId10" Type="http://schemas.openxmlformats.org/officeDocument/2006/relationships/image" Target="../media/image16.jpeg"/><Relationship Id="rId4" Type="http://schemas.openxmlformats.org/officeDocument/2006/relationships/image" Target="../media/image11.jpeg"/><Relationship Id="rId9" Type="http://schemas.openxmlformats.org/officeDocument/2006/relationships/image" Target="../media/image15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2.jpeg"/><Relationship Id="rId4" Type="http://schemas.openxmlformats.org/officeDocument/2006/relationships/image" Target="../media/image101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7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ChangeArrowheads="1"/>
          </p:cNvSpPr>
          <p:nvPr/>
        </p:nvSpPr>
        <p:spPr bwMode="auto">
          <a:xfrm>
            <a:off x="2438400" y="6858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3088992" y="533400"/>
            <a:ext cx="609974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u-HU" sz="40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Nucleus</a:t>
            </a:r>
            <a:r>
              <a:rPr lang="hu-HU" sz="40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</a:p>
          <a:p>
            <a:pPr algn="ctr">
              <a:defRPr/>
            </a:pPr>
            <a:r>
              <a:rPr lang="hu-HU" sz="40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– </a:t>
            </a:r>
            <a:r>
              <a:rPr lang="hu-HU" sz="40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Structure</a:t>
            </a:r>
            <a:r>
              <a:rPr lang="hu-HU" sz="40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and </a:t>
            </a:r>
            <a:r>
              <a:rPr lang="hu-HU" sz="40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function</a:t>
            </a:r>
            <a:endParaRPr lang="hu-HU" sz="4000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9220" name="Picture 6" descr="The Cell Nucleu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6100" y="2781300"/>
            <a:ext cx="4103688" cy="304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7" descr="nucleu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1295400"/>
            <a:ext cx="2451100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2" name="Text Box 8"/>
          <p:cNvSpPr txBox="1">
            <a:spLocks noChangeArrowheads="1"/>
          </p:cNvSpPr>
          <p:nvPr/>
        </p:nvSpPr>
        <p:spPr bwMode="auto">
          <a:xfrm>
            <a:off x="132905" y="5429250"/>
            <a:ext cx="498405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hu-HU" sz="2000" dirty="0">
                <a:latin typeface="Comic Sans MS" pitchFamily="66" charset="0"/>
              </a:rPr>
              <a:t>Dr. </a:t>
            </a:r>
            <a:r>
              <a:rPr lang="hu-HU" sz="2000" dirty="0" err="1">
                <a:latin typeface="Comic Sans MS" pitchFamily="66" charset="0"/>
              </a:rPr>
              <a:t>habil</a:t>
            </a:r>
            <a:r>
              <a:rPr lang="hu-HU" sz="2000" dirty="0">
                <a:latin typeface="Comic Sans MS" pitchFamily="66" charset="0"/>
              </a:rPr>
              <a:t>. </a:t>
            </a:r>
            <a:r>
              <a:rPr lang="hu-HU" sz="2000" dirty="0" smtClean="0">
                <a:latin typeface="Comic Sans MS" pitchFamily="66" charset="0"/>
              </a:rPr>
              <a:t>László Kőhidai</a:t>
            </a:r>
            <a:endParaRPr lang="hu-HU" sz="2000" dirty="0">
              <a:latin typeface="Comic Sans MS" pitchFamily="66" charset="0"/>
            </a:endParaRPr>
          </a:p>
          <a:p>
            <a:pPr algn="ctr"/>
            <a:r>
              <a:rPr lang="hu-HU" sz="2000" dirty="0" err="1" smtClean="0">
                <a:latin typeface="Comic Sans MS" pitchFamily="66" charset="0"/>
              </a:rPr>
              <a:t>Dept</a:t>
            </a:r>
            <a:r>
              <a:rPr lang="hu-HU" sz="2000" dirty="0" smtClean="0">
                <a:latin typeface="Comic Sans MS" pitchFamily="66" charset="0"/>
              </a:rPr>
              <a:t>. </a:t>
            </a:r>
            <a:r>
              <a:rPr lang="hu-HU" sz="2000" dirty="0" err="1" smtClean="0">
                <a:latin typeface="Comic Sans MS" pitchFamily="66" charset="0"/>
              </a:rPr>
              <a:t>Genetics</a:t>
            </a:r>
            <a:r>
              <a:rPr lang="hu-HU" sz="2000" dirty="0" smtClean="0">
                <a:latin typeface="Comic Sans MS" pitchFamily="66" charset="0"/>
              </a:rPr>
              <a:t>, </a:t>
            </a:r>
            <a:r>
              <a:rPr lang="hu-HU" sz="2000" dirty="0" err="1" smtClean="0">
                <a:latin typeface="Comic Sans MS" pitchFamily="66" charset="0"/>
              </a:rPr>
              <a:t>Cell-</a:t>
            </a:r>
            <a:r>
              <a:rPr lang="hu-HU" sz="2000" dirty="0" smtClean="0">
                <a:latin typeface="Comic Sans MS" pitchFamily="66" charset="0"/>
              </a:rPr>
              <a:t> and </a:t>
            </a:r>
            <a:r>
              <a:rPr lang="hu-HU" sz="2000" dirty="0" err="1" smtClean="0">
                <a:latin typeface="Comic Sans MS" pitchFamily="66" charset="0"/>
              </a:rPr>
              <a:t>Immunobiology</a:t>
            </a:r>
            <a:endParaRPr lang="hu-HU" sz="2000" dirty="0" smtClean="0">
              <a:latin typeface="Comic Sans MS" pitchFamily="66" charset="0"/>
            </a:endParaRPr>
          </a:p>
          <a:p>
            <a:pPr algn="ctr"/>
            <a:r>
              <a:rPr lang="hu-HU" sz="2000" dirty="0" smtClean="0">
                <a:latin typeface="Comic Sans MS" pitchFamily="66" charset="0"/>
              </a:rPr>
              <a:t>Semmelweis University</a:t>
            </a:r>
            <a:endParaRPr lang="hu-HU" sz="2000" dirty="0">
              <a:latin typeface="Comic Sans MS" pitchFamily="66" charset="0"/>
            </a:endParaRPr>
          </a:p>
          <a:p>
            <a:pPr algn="ctr"/>
            <a:r>
              <a:rPr lang="hu-HU" sz="2000" dirty="0" err="1" smtClean="0">
                <a:latin typeface="Comic Sans MS" pitchFamily="66" charset="0"/>
              </a:rPr>
              <a:t>September</a:t>
            </a:r>
            <a:r>
              <a:rPr lang="hu-HU" sz="2000" dirty="0" smtClean="0">
                <a:latin typeface="Comic Sans MS" pitchFamily="66" charset="0"/>
              </a:rPr>
              <a:t>  26. 2019.</a:t>
            </a:r>
            <a:endParaRPr lang="hu-HU" sz="2000" dirty="0">
              <a:latin typeface="Comic Sans MS" pitchFamily="66" charset="0"/>
            </a:endParaRPr>
          </a:p>
        </p:txBody>
      </p:sp>
      <p:sp>
        <p:nvSpPr>
          <p:cNvPr id="9223" name="Oval 9"/>
          <p:cNvSpPr>
            <a:spLocks noChangeArrowheads="1"/>
          </p:cNvSpPr>
          <p:nvPr/>
        </p:nvSpPr>
        <p:spPr bwMode="auto">
          <a:xfrm>
            <a:off x="4114800" y="2971800"/>
            <a:ext cx="1219200" cy="91440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4"/>
          <p:cNvGraphicFramePr>
            <a:graphicFrameLocks noChangeAspect="1"/>
          </p:cNvGraphicFramePr>
          <p:nvPr/>
        </p:nvGraphicFramePr>
        <p:xfrm>
          <a:off x="971550" y="765175"/>
          <a:ext cx="3384550" cy="1722438"/>
        </p:xfrm>
        <a:graphic>
          <a:graphicData uri="http://schemas.openxmlformats.org/presentationml/2006/ole">
            <p:oleObj spid="_x0000_s3074" name="Bitmap Image" r:id="rId4" imgW="3753374" imgH="2647619" progId="PBrush">
              <p:embed/>
            </p:oleObj>
          </a:graphicData>
        </a:graphic>
      </p:graphicFrame>
      <p:pic>
        <p:nvPicPr>
          <p:cNvPr id="3075" name="Picture 5" descr="Nuclear pore. Top and side view. 1. Nuclear envelope. 2. Outer ring. 3. Spokes. 4. Plug. (Drawing is based on electron microscopy images)">
            <a:hlinkClick r:id="rId5" tooltip="Nuclear pore. Top and side view. 1. Nuclear envelope. 2. Outer ring. 3. Spokes. 4. Plug. (Drawing is based on electron microscopy images)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47813" y="3213100"/>
            <a:ext cx="2286000" cy="246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" name="Text Box 6"/>
          <p:cNvSpPr txBox="1">
            <a:spLocks noChangeArrowheads="1"/>
          </p:cNvSpPr>
          <p:nvPr/>
        </p:nvSpPr>
        <p:spPr bwMode="auto">
          <a:xfrm>
            <a:off x="4211638" y="3860800"/>
            <a:ext cx="24542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dirty="0" err="1" smtClean="0">
                <a:latin typeface="Comic Sans MS" pitchFamily="66" charset="0"/>
              </a:rPr>
              <a:t>Channels</a:t>
            </a:r>
            <a:r>
              <a:rPr lang="hu-HU" dirty="0" smtClean="0">
                <a:latin typeface="Comic Sans MS" pitchFamily="66" charset="0"/>
              </a:rPr>
              <a:t>:</a:t>
            </a:r>
            <a:endParaRPr lang="hu-HU" dirty="0">
              <a:latin typeface="Comic Sans MS" pitchFamily="66" charset="0"/>
            </a:endParaRPr>
          </a:p>
          <a:p>
            <a:r>
              <a:rPr lang="hu-HU" dirty="0">
                <a:latin typeface="Comic Sans MS" pitchFamily="66" charset="0"/>
              </a:rPr>
              <a:t>1 </a:t>
            </a:r>
            <a:r>
              <a:rPr lang="hu-HU" dirty="0" err="1" smtClean="0">
                <a:latin typeface="Comic Sans MS" pitchFamily="66" charset="0"/>
              </a:rPr>
              <a:t>central</a:t>
            </a:r>
            <a:endParaRPr lang="hu-HU" dirty="0">
              <a:latin typeface="Comic Sans MS" pitchFamily="66" charset="0"/>
            </a:endParaRPr>
          </a:p>
          <a:p>
            <a:r>
              <a:rPr lang="hu-HU" dirty="0">
                <a:latin typeface="Comic Sans MS" pitchFamily="66" charset="0"/>
              </a:rPr>
              <a:t>8 </a:t>
            </a:r>
            <a:r>
              <a:rPr lang="hu-HU" dirty="0" err="1" smtClean="0">
                <a:latin typeface="Comic Sans MS" pitchFamily="66" charset="0"/>
              </a:rPr>
              <a:t>eripheral</a:t>
            </a:r>
            <a:endParaRPr lang="hu-HU" dirty="0">
              <a:latin typeface="Comic Sans MS" pitchFamily="66" charset="0"/>
            </a:endParaRPr>
          </a:p>
        </p:txBody>
      </p:sp>
      <p:sp>
        <p:nvSpPr>
          <p:cNvPr id="44039" name="Rectangle 7"/>
          <p:cNvSpPr>
            <a:spLocks noChangeArrowheads="1"/>
          </p:cNvSpPr>
          <p:nvPr/>
        </p:nvSpPr>
        <p:spPr bwMode="auto">
          <a:xfrm>
            <a:off x="5435600" y="765175"/>
            <a:ext cx="286168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32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Nuclear</a:t>
            </a:r>
            <a:r>
              <a:rPr lang="hu-HU" sz="32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sz="32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pores</a:t>
            </a:r>
            <a:endParaRPr lang="hu-HU" sz="3200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The image “http://www.paterson.man.ac.uk/images/groups/scb1.gif” cannot be displayed, because it contains errors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884238"/>
            <a:ext cx="6629400" cy="597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3200400" y="228600"/>
            <a:ext cx="563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hu-HU" sz="32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Composition</a:t>
            </a:r>
            <a:r>
              <a:rPr lang="hu-HU" sz="32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of </a:t>
            </a:r>
            <a:r>
              <a:rPr lang="hu-HU" sz="32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nuclear</a:t>
            </a:r>
            <a:r>
              <a:rPr lang="hu-HU" sz="32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sz="32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pores</a:t>
            </a:r>
            <a:endParaRPr lang="hu-HU" sz="3200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0" y="1355725"/>
            <a:ext cx="4267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hu-HU" sz="2000" b="1" dirty="0" smtClean="0">
                <a:latin typeface="Comic Sans MS" pitchFamily="66" charset="0"/>
              </a:rPr>
              <a:t>More </a:t>
            </a:r>
            <a:r>
              <a:rPr lang="hu-HU" sz="2000" b="1" dirty="0" err="1" smtClean="0">
                <a:latin typeface="Comic Sans MS" pitchFamily="66" charset="0"/>
              </a:rPr>
              <a:t>than</a:t>
            </a:r>
            <a:r>
              <a:rPr lang="hu-HU" sz="2000" b="1" dirty="0" smtClean="0">
                <a:latin typeface="Comic Sans MS" pitchFamily="66" charset="0"/>
              </a:rPr>
              <a:t> 00</a:t>
            </a:r>
            <a:r>
              <a:rPr lang="hu-HU" sz="2000" dirty="0" smtClean="0">
                <a:latin typeface="Comic Sans MS" pitchFamily="66" charset="0"/>
              </a:rPr>
              <a:t> </a:t>
            </a:r>
            <a:r>
              <a:rPr lang="hu-HU" sz="2000" b="1" dirty="0" err="1" smtClean="0">
                <a:solidFill>
                  <a:srgbClr val="FF9900"/>
                </a:solidFill>
                <a:latin typeface="Comic Sans MS" pitchFamily="66" charset="0"/>
              </a:rPr>
              <a:t>nucleoporin</a:t>
            </a:r>
            <a:r>
              <a:rPr lang="hu-HU" sz="2000" dirty="0" smtClean="0">
                <a:latin typeface="Comic Sans MS" pitchFamily="66" charset="0"/>
              </a:rPr>
              <a:t> </a:t>
            </a:r>
            <a:r>
              <a:rPr lang="hu-HU" sz="2000" dirty="0" err="1" smtClean="0">
                <a:latin typeface="Comic Sans MS" pitchFamily="66" charset="0"/>
              </a:rPr>
              <a:t>proteins</a:t>
            </a:r>
            <a:r>
              <a:rPr lang="hu-HU" sz="2000" dirty="0" smtClean="0">
                <a:latin typeface="Comic Sans MS" pitchFamily="66" charset="0"/>
              </a:rPr>
              <a:t> </a:t>
            </a:r>
            <a:r>
              <a:rPr lang="hu-HU" sz="2000" dirty="0">
                <a:latin typeface="Comic Sans MS" pitchFamily="66" charset="0"/>
              </a:rPr>
              <a:t>(</a:t>
            </a:r>
            <a:r>
              <a:rPr lang="hu-HU" sz="2000" dirty="0" err="1">
                <a:latin typeface="Comic Sans MS" pitchFamily="66" charset="0"/>
              </a:rPr>
              <a:t>Nups</a:t>
            </a:r>
            <a:r>
              <a:rPr lang="hu-HU" sz="2000" dirty="0">
                <a:latin typeface="Comic Sans MS" pitchFamily="66" charset="0"/>
              </a:rPr>
              <a:t>)</a:t>
            </a:r>
          </a:p>
        </p:txBody>
      </p:sp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0" y="2041525"/>
            <a:ext cx="4038600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hu-HU" sz="2000" b="1" dirty="0">
                <a:latin typeface="Comic Sans MS" pitchFamily="66" charset="0"/>
              </a:rPr>
              <a:t>R</a:t>
            </a:r>
            <a:r>
              <a:rPr lang="hu-HU" sz="2000" b="1" dirty="0" smtClean="0">
                <a:latin typeface="Comic Sans MS" pitchFamily="66" charset="0"/>
              </a:rPr>
              <a:t>ing </a:t>
            </a:r>
            <a:r>
              <a:rPr lang="hu-HU" sz="2000" b="1" dirty="0" err="1" smtClean="0">
                <a:latin typeface="Comic Sans MS" pitchFamily="66" charset="0"/>
              </a:rPr>
              <a:t>structure</a:t>
            </a:r>
            <a:endParaRPr lang="hu-HU" sz="2000" b="1" dirty="0">
              <a:latin typeface="Comic Sans MS" pitchFamily="66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hu-HU" sz="2000" dirty="0">
                <a:latin typeface="Comic Sans MS" pitchFamily="66" charset="0"/>
              </a:rPr>
              <a:t>  </a:t>
            </a:r>
            <a:r>
              <a:rPr lang="hu-HU" sz="2000" dirty="0" err="1" smtClean="0">
                <a:latin typeface="Comic Sans MS" pitchFamily="66" charset="0"/>
              </a:rPr>
              <a:t>cytoplasmic</a:t>
            </a:r>
            <a:r>
              <a:rPr lang="hu-HU" sz="2000" dirty="0" smtClean="0">
                <a:latin typeface="Comic Sans MS" pitchFamily="66" charset="0"/>
              </a:rPr>
              <a:t> ring</a:t>
            </a:r>
            <a:endParaRPr lang="hu-HU" sz="2000" dirty="0">
              <a:latin typeface="Comic Sans MS" pitchFamily="66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hu-HU" sz="2000" dirty="0">
                <a:latin typeface="Comic Sans MS" pitchFamily="66" charset="0"/>
              </a:rPr>
              <a:t>  </a:t>
            </a:r>
            <a:r>
              <a:rPr lang="hu-HU" sz="2000" dirty="0" err="1" smtClean="0">
                <a:latin typeface="Comic Sans MS" pitchFamily="66" charset="0"/>
              </a:rPr>
              <a:t>nuclear</a:t>
            </a:r>
            <a:r>
              <a:rPr lang="hu-HU" sz="2000" dirty="0" smtClean="0">
                <a:latin typeface="Comic Sans MS" pitchFamily="66" charset="0"/>
              </a:rPr>
              <a:t> ring</a:t>
            </a:r>
            <a:endParaRPr lang="hu-HU" sz="2000" dirty="0">
              <a:latin typeface="Comic Sans MS" pitchFamily="66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hu-HU" sz="2000" dirty="0">
                <a:latin typeface="Comic Sans MS" pitchFamily="66" charset="0"/>
              </a:rPr>
              <a:t>  (+ </a:t>
            </a:r>
            <a:r>
              <a:rPr lang="hu-HU" sz="2000" dirty="0" err="1" smtClean="0">
                <a:latin typeface="Comic Sans MS" pitchFamily="66" charset="0"/>
              </a:rPr>
              <a:t>inner</a:t>
            </a:r>
            <a:r>
              <a:rPr lang="hu-HU" sz="2000" dirty="0" smtClean="0">
                <a:latin typeface="Comic Sans MS" pitchFamily="66" charset="0"/>
              </a:rPr>
              <a:t> </a:t>
            </a:r>
            <a:r>
              <a:rPr lang="hu-HU" sz="2000" dirty="0" err="1" smtClean="0">
                <a:latin typeface="Comic Sans MS" pitchFamily="66" charset="0"/>
              </a:rPr>
              <a:t>spoke</a:t>
            </a:r>
            <a:r>
              <a:rPr lang="hu-HU" sz="2000" dirty="0" smtClean="0">
                <a:latin typeface="Comic Sans MS" pitchFamily="66" charset="0"/>
              </a:rPr>
              <a:t> ring </a:t>
            </a:r>
            <a:endParaRPr lang="hu-HU" sz="2000" dirty="0">
              <a:latin typeface="Comic Sans MS" pitchFamily="66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hu-HU" sz="2000" dirty="0">
                <a:latin typeface="Comic Sans MS" pitchFamily="66" charset="0"/>
              </a:rPr>
              <a:t>   </a:t>
            </a:r>
            <a:r>
              <a:rPr lang="hu-HU" sz="2000" dirty="0" smtClean="0">
                <a:latin typeface="Comic Sans MS" pitchFamily="66" charset="0"/>
              </a:rPr>
              <a:t>and </a:t>
            </a:r>
            <a:r>
              <a:rPr lang="hu-HU" sz="2000" dirty="0" err="1" smtClean="0">
                <a:latin typeface="Comic Sans MS" pitchFamily="66" charset="0"/>
              </a:rPr>
              <a:t>luminal</a:t>
            </a:r>
            <a:r>
              <a:rPr lang="hu-HU" sz="2000" dirty="0" smtClean="0">
                <a:latin typeface="Comic Sans MS" pitchFamily="66" charset="0"/>
              </a:rPr>
              <a:t> ring)</a:t>
            </a:r>
            <a:endParaRPr lang="hu-HU" dirty="0">
              <a:latin typeface="Comic Sans MS" pitchFamily="66" charset="0"/>
            </a:endParaRPr>
          </a:p>
        </p:txBody>
      </p:sp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76200" y="5715000"/>
            <a:ext cx="44196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hu-HU" sz="2000" dirty="0" err="1" smtClean="0">
                <a:latin typeface="Comic Sans MS" pitchFamily="66" charset="0"/>
              </a:rPr>
              <a:t>On</a:t>
            </a:r>
            <a:r>
              <a:rPr lang="hu-HU" sz="2000" dirty="0" smtClean="0">
                <a:latin typeface="Comic Sans MS" pitchFamily="66" charset="0"/>
              </a:rPr>
              <a:t> </a:t>
            </a:r>
            <a:r>
              <a:rPr lang="hu-HU" sz="2000" dirty="0" err="1" smtClean="0">
                <a:latin typeface="Comic Sans MS" pitchFamily="66" charset="0"/>
              </a:rPr>
              <a:t>the</a:t>
            </a:r>
            <a:r>
              <a:rPr lang="hu-HU" sz="2000" dirty="0" smtClean="0">
                <a:latin typeface="Comic Sans MS" pitchFamily="66" charset="0"/>
              </a:rPr>
              <a:t> </a:t>
            </a:r>
            <a:r>
              <a:rPr lang="hu-HU" sz="2000" dirty="0" err="1" smtClean="0">
                <a:latin typeface="Comic Sans MS" pitchFamily="66" charset="0"/>
              </a:rPr>
              <a:t>cytoplasmatic</a:t>
            </a:r>
            <a:r>
              <a:rPr lang="hu-HU" sz="2000" dirty="0" smtClean="0">
                <a:latin typeface="Comic Sans MS" pitchFamily="66" charset="0"/>
              </a:rPr>
              <a:t> </a:t>
            </a:r>
            <a:r>
              <a:rPr lang="hu-HU" sz="2000" dirty="0" err="1" smtClean="0">
                <a:latin typeface="Comic Sans MS" pitchFamily="66" charset="0"/>
              </a:rPr>
              <a:t>face</a:t>
            </a:r>
            <a:endParaRPr lang="hu-HU" sz="2000" dirty="0">
              <a:latin typeface="Comic Sans MS" pitchFamily="66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hu-HU" sz="2000" dirty="0" err="1" smtClean="0">
                <a:latin typeface="Comic Sans MS" pitchFamily="66" charset="0"/>
              </a:rPr>
              <a:t>Filaments</a:t>
            </a:r>
            <a:r>
              <a:rPr lang="hu-HU" sz="2000" dirty="0" smtClean="0">
                <a:latin typeface="Comic Sans MS" pitchFamily="66" charset="0"/>
              </a:rPr>
              <a:t> and </a:t>
            </a:r>
            <a:r>
              <a:rPr lang="hu-HU" sz="2000" dirty="0" err="1" smtClean="0">
                <a:latin typeface="Comic Sans MS" pitchFamily="66" charset="0"/>
              </a:rPr>
              <a:t>particles</a:t>
            </a:r>
            <a:endParaRPr lang="hu-HU" sz="2000" dirty="0">
              <a:latin typeface="Comic Sans MS" pitchFamily="66" charset="0"/>
            </a:endParaRPr>
          </a:p>
        </p:txBody>
      </p:sp>
      <p:sp>
        <p:nvSpPr>
          <p:cNvPr id="41991" name="Text Box 7"/>
          <p:cNvSpPr txBox="1">
            <a:spLocks noChangeArrowheads="1"/>
          </p:cNvSpPr>
          <p:nvPr/>
        </p:nvSpPr>
        <p:spPr bwMode="auto">
          <a:xfrm>
            <a:off x="0" y="4419600"/>
            <a:ext cx="44196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hu-HU" sz="2000" dirty="0" err="1" smtClean="0">
                <a:latin typeface="Comic Sans MS" pitchFamily="66" charset="0"/>
              </a:rPr>
              <a:t>On</a:t>
            </a:r>
            <a:r>
              <a:rPr lang="hu-HU" sz="2000" dirty="0" smtClean="0">
                <a:latin typeface="Comic Sans MS" pitchFamily="66" charset="0"/>
              </a:rPr>
              <a:t> </a:t>
            </a:r>
            <a:r>
              <a:rPr lang="hu-HU" sz="2000" dirty="0" err="1" smtClean="0">
                <a:latin typeface="Comic Sans MS" pitchFamily="66" charset="0"/>
              </a:rPr>
              <a:t>the</a:t>
            </a:r>
            <a:r>
              <a:rPr lang="hu-HU" sz="2000" dirty="0" smtClean="0">
                <a:latin typeface="Comic Sans MS" pitchFamily="66" charset="0"/>
              </a:rPr>
              <a:t> </a:t>
            </a:r>
            <a:r>
              <a:rPr lang="hu-HU" sz="2000" dirty="0" err="1" smtClean="0">
                <a:latin typeface="Comic Sans MS" pitchFamily="66" charset="0"/>
              </a:rPr>
              <a:t>nuclear</a:t>
            </a:r>
            <a:r>
              <a:rPr lang="hu-HU" sz="2000" dirty="0" smtClean="0">
                <a:latin typeface="Comic Sans MS" pitchFamily="66" charset="0"/>
              </a:rPr>
              <a:t> </a:t>
            </a:r>
            <a:r>
              <a:rPr lang="hu-HU" sz="2000" dirty="0" err="1" smtClean="0">
                <a:latin typeface="Comic Sans MS" pitchFamily="66" charset="0"/>
              </a:rPr>
              <a:t>face</a:t>
            </a:r>
            <a:endParaRPr lang="hu-HU" sz="2000" dirty="0">
              <a:latin typeface="Comic Sans MS" pitchFamily="66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hu-HU" sz="2000" dirty="0">
                <a:latin typeface="Comic Sans MS" pitchFamily="66" charset="0"/>
              </a:rPr>
              <a:t>  </a:t>
            </a:r>
            <a:r>
              <a:rPr lang="hu-HU" sz="2000" dirty="0" err="1" smtClean="0">
                <a:latin typeface="Comic Sans MS" pitchFamily="66" charset="0"/>
              </a:rPr>
              <a:t>cage</a:t>
            </a:r>
            <a:r>
              <a:rPr lang="hu-HU" sz="2000" dirty="0" smtClean="0">
                <a:latin typeface="Comic Sans MS" pitchFamily="66" charset="0"/>
              </a:rPr>
              <a:t>/</a:t>
            </a:r>
            <a:r>
              <a:rPr lang="hu-HU" sz="2000" dirty="0" err="1" smtClean="0">
                <a:latin typeface="Comic Sans MS" pitchFamily="66" charset="0"/>
              </a:rPr>
              <a:t>basket</a:t>
            </a:r>
            <a:r>
              <a:rPr lang="hu-HU" sz="2000" dirty="0" smtClean="0">
                <a:latin typeface="Comic Sans MS" pitchFamily="66" charset="0"/>
              </a:rPr>
              <a:t> </a:t>
            </a:r>
            <a:r>
              <a:rPr lang="hu-HU" sz="2000" dirty="0" err="1" smtClean="0">
                <a:latin typeface="Comic Sans MS" pitchFamily="66" charset="0"/>
              </a:rPr>
              <a:t>like</a:t>
            </a:r>
            <a:r>
              <a:rPr lang="hu-HU" sz="2000" dirty="0" smtClean="0">
                <a:latin typeface="Comic Sans MS" pitchFamily="66" charset="0"/>
              </a:rPr>
              <a:t> </a:t>
            </a:r>
            <a:endParaRPr lang="hu-HU" sz="2000" dirty="0">
              <a:latin typeface="Comic Sans MS" pitchFamily="66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hu-HU" sz="2000" dirty="0">
                <a:latin typeface="Comic Sans MS" pitchFamily="66" charset="0"/>
              </a:rPr>
              <a:t>	</a:t>
            </a:r>
            <a:r>
              <a:rPr lang="hu-HU" sz="2000" dirty="0" err="1" smtClean="0">
                <a:latin typeface="Comic Sans MS" pitchFamily="66" charset="0"/>
              </a:rPr>
              <a:t>structure</a:t>
            </a:r>
            <a:endParaRPr lang="hu-HU" dirty="0">
              <a:latin typeface="Comic Sans MS" pitchFamily="66" charset="0"/>
            </a:endParaRPr>
          </a:p>
        </p:txBody>
      </p:sp>
      <p:pic>
        <p:nvPicPr>
          <p:cNvPr id="16392" name="Picture 8" descr="The image “http://genomebiology.com/content/figures/gb-2001-2-9-reviews0007-1.jpg” cannot be displayed, because it contains errors."/>
          <p:cNvPicPr>
            <a:picLocks noGrp="1" noChangeAspect="1" noChangeArrowheads="1"/>
          </p:cNvPicPr>
          <p:nvPr>
            <p:ph type="title"/>
          </p:nvPr>
        </p:nvPicPr>
        <p:blipFill>
          <a:blip r:embed="rId4" cstate="print"/>
          <a:srcRect l="7324" t="12996" r="53615" b="22021"/>
          <a:stretch>
            <a:fillRect/>
          </a:stretch>
        </p:blipFill>
        <p:spPr>
          <a:xfrm>
            <a:off x="609600" y="152400"/>
            <a:ext cx="2438400" cy="1143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8" grpId="0" autoUpdateAnimBg="0"/>
      <p:bldP spid="41989" grpId="0" autoUpdateAnimBg="0"/>
      <p:bldP spid="41990" grpId="0" build="p" autoUpdateAnimBg="0"/>
      <p:bldP spid="41991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250825" y="620713"/>
            <a:ext cx="8382000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800" b="1" dirty="0" err="1" smtClean="0">
                <a:latin typeface="Comic Sans MS" pitchFamily="66" charset="0"/>
              </a:rPr>
              <a:t>Selective</a:t>
            </a:r>
            <a:r>
              <a:rPr lang="hu-HU" sz="1800" b="1" dirty="0" smtClean="0">
                <a:solidFill>
                  <a:srgbClr val="FF9900"/>
                </a:solidFill>
                <a:latin typeface="Comic Sans MS" pitchFamily="66" charset="0"/>
              </a:rPr>
              <a:t> (</a:t>
            </a:r>
            <a:r>
              <a:rPr lang="hu-HU" sz="1800" b="1" dirty="0" err="1" smtClean="0">
                <a:solidFill>
                  <a:srgbClr val="FF9900"/>
                </a:solidFill>
                <a:latin typeface="Comic Sans MS" pitchFamily="66" charset="0"/>
              </a:rPr>
              <a:t>size</a:t>
            </a:r>
            <a:r>
              <a:rPr lang="hu-HU" sz="1800" b="1" dirty="0" smtClean="0">
                <a:solidFill>
                  <a:srgbClr val="FF9900"/>
                </a:solidFill>
                <a:latin typeface="Comic Sans MS" pitchFamily="66" charset="0"/>
              </a:rPr>
              <a:t> and </a:t>
            </a:r>
            <a:r>
              <a:rPr lang="hu-HU" sz="1800" b="1" dirty="0" err="1" smtClean="0">
                <a:solidFill>
                  <a:srgbClr val="FF9900"/>
                </a:solidFill>
                <a:latin typeface="Comic Sans MS" pitchFamily="66" charset="0"/>
              </a:rPr>
              <a:t>chemical</a:t>
            </a:r>
            <a:r>
              <a:rPr lang="hu-HU" sz="1800" b="1" dirty="0" smtClean="0">
                <a:solidFill>
                  <a:srgbClr val="FF9900"/>
                </a:solidFill>
                <a:latin typeface="Comic Sans MS" pitchFamily="66" charset="0"/>
              </a:rPr>
              <a:t> </a:t>
            </a:r>
            <a:r>
              <a:rPr lang="hu-HU" sz="1800" b="1" dirty="0" err="1" smtClean="0">
                <a:solidFill>
                  <a:srgbClr val="FF9900"/>
                </a:solidFill>
                <a:latin typeface="Comic Sans MS" pitchFamily="66" charset="0"/>
              </a:rPr>
              <a:t>character</a:t>
            </a:r>
            <a:r>
              <a:rPr lang="hu-HU" sz="1800" b="1" dirty="0" smtClean="0">
                <a:solidFill>
                  <a:srgbClr val="FF9900"/>
                </a:solidFill>
                <a:latin typeface="Comic Sans MS" pitchFamily="66" charset="0"/>
              </a:rPr>
              <a:t>) </a:t>
            </a:r>
            <a:r>
              <a:rPr lang="hu-HU" sz="1800" b="1" dirty="0" err="1" smtClean="0">
                <a:latin typeface="Comic Sans MS" pitchFamily="66" charset="0"/>
              </a:rPr>
              <a:t>gated</a:t>
            </a:r>
            <a:r>
              <a:rPr lang="hu-HU" sz="1800" b="1" dirty="0" smtClean="0">
                <a:latin typeface="Comic Sans MS" pitchFamily="66" charset="0"/>
              </a:rPr>
              <a:t> </a:t>
            </a:r>
            <a:r>
              <a:rPr lang="hu-HU" sz="1800" b="1" dirty="0" err="1" smtClean="0">
                <a:latin typeface="Comic Sans MS" pitchFamily="66" charset="0"/>
              </a:rPr>
              <a:t>transport</a:t>
            </a:r>
            <a:endParaRPr lang="hu-HU" sz="1800" b="1" dirty="0">
              <a:latin typeface="Comic Sans MS" pitchFamily="66" charset="0"/>
            </a:endParaRPr>
          </a:p>
          <a:p>
            <a:pPr>
              <a:buFontTx/>
              <a:buChar char="•"/>
            </a:pPr>
            <a:r>
              <a:rPr lang="hu-HU" sz="1800" dirty="0">
                <a:latin typeface="Comic Sans MS" pitchFamily="66" charset="0"/>
              </a:rPr>
              <a:t> </a:t>
            </a:r>
            <a:r>
              <a:rPr lang="en-US" sz="1800" dirty="0">
                <a:latin typeface="Comic Sans MS" pitchFamily="66" charset="0"/>
              </a:rPr>
              <a:t>&lt;5 </a:t>
            </a:r>
            <a:r>
              <a:rPr lang="en-US" sz="1800" dirty="0" err="1">
                <a:latin typeface="Comic Sans MS" pitchFamily="66" charset="0"/>
              </a:rPr>
              <a:t>kDa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hu-HU" sz="1800" dirty="0">
                <a:latin typeface="Comic Sans MS" pitchFamily="66" charset="0"/>
              </a:rPr>
              <a:t>– </a:t>
            </a:r>
            <a:r>
              <a:rPr lang="hu-HU" sz="1800" dirty="0" smtClean="0">
                <a:latin typeface="Comic Sans MS" pitchFamily="66" charset="0"/>
              </a:rPr>
              <a:t>rapid </a:t>
            </a:r>
            <a:r>
              <a:rPr lang="hu-HU" sz="1800" dirty="0" err="1" smtClean="0">
                <a:latin typeface="Comic Sans MS" pitchFamily="66" charset="0"/>
              </a:rPr>
              <a:t>entry</a:t>
            </a:r>
            <a:endParaRPr lang="en-US" sz="1800" dirty="0">
              <a:latin typeface="Comic Sans MS" pitchFamily="66" charset="0"/>
            </a:endParaRPr>
          </a:p>
          <a:p>
            <a:pPr>
              <a:buFontTx/>
              <a:buChar char="•"/>
            </a:pPr>
            <a:r>
              <a:rPr lang="hu-HU" sz="1800" dirty="0">
                <a:latin typeface="Comic Sans MS" pitchFamily="66" charset="0"/>
              </a:rPr>
              <a:t> </a:t>
            </a:r>
            <a:r>
              <a:rPr lang="en-US" sz="1800" dirty="0">
                <a:latin typeface="Comic Sans MS" pitchFamily="66" charset="0"/>
              </a:rPr>
              <a:t>17 </a:t>
            </a:r>
            <a:r>
              <a:rPr lang="en-US" sz="1800" dirty="0" err="1">
                <a:latin typeface="Comic Sans MS" pitchFamily="66" charset="0"/>
              </a:rPr>
              <a:t>kDa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hu-HU" sz="1800" dirty="0">
                <a:latin typeface="Comic Sans MS" pitchFamily="66" charset="0"/>
              </a:rPr>
              <a:t>– </a:t>
            </a:r>
            <a:r>
              <a:rPr lang="hu-HU" sz="1800" dirty="0" err="1" smtClean="0">
                <a:latin typeface="Comic Sans MS" pitchFamily="66" charset="0"/>
              </a:rPr>
              <a:t>takes</a:t>
            </a:r>
            <a:r>
              <a:rPr lang="hu-HU" sz="1800" dirty="0" smtClean="0">
                <a:latin typeface="Comic Sans MS" pitchFamily="66" charset="0"/>
              </a:rPr>
              <a:t> </a:t>
            </a:r>
            <a:r>
              <a:rPr lang="hu-HU" sz="1800" dirty="0" err="1" smtClean="0">
                <a:latin typeface="Comic Sans MS" pitchFamily="66" charset="0"/>
              </a:rPr>
              <a:t>about</a:t>
            </a:r>
            <a:r>
              <a:rPr lang="hu-HU" sz="1800" dirty="0" smtClean="0">
                <a:latin typeface="Comic Sans MS" pitchFamily="66" charset="0"/>
              </a:rPr>
              <a:t> 2 min.</a:t>
            </a:r>
            <a:r>
              <a:rPr lang="en-US" sz="1800" dirty="0" smtClean="0">
                <a:latin typeface="Comic Sans MS" pitchFamily="66" charset="0"/>
              </a:rPr>
              <a:t>. </a:t>
            </a:r>
            <a:endParaRPr lang="hu-HU" sz="1800" dirty="0">
              <a:latin typeface="Comic Sans MS" pitchFamily="66" charset="0"/>
            </a:endParaRPr>
          </a:p>
          <a:p>
            <a:pPr>
              <a:buFontTx/>
              <a:buChar char="•"/>
            </a:pPr>
            <a:r>
              <a:rPr lang="hu-HU" sz="1800" dirty="0">
                <a:latin typeface="Comic Sans MS" pitchFamily="66" charset="0"/>
              </a:rPr>
              <a:t>  </a:t>
            </a:r>
            <a:r>
              <a:rPr lang="en-US" sz="1800" dirty="0">
                <a:latin typeface="Comic Sans MS" pitchFamily="66" charset="0"/>
              </a:rPr>
              <a:t>&gt;60 </a:t>
            </a:r>
            <a:r>
              <a:rPr lang="en-US" sz="1800" dirty="0" err="1">
                <a:latin typeface="Comic Sans MS" pitchFamily="66" charset="0"/>
              </a:rPr>
              <a:t>kDa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hu-HU" sz="1800" dirty="0">
                <a:latin typeface="Comic Sans MS" pitchFamily="66" charset="0"/>
              </a:rPr>
              <a:t>– </a:t>
            </a:r>
            <a:r>
              <a:rPr lang="hu-HU" sz="1800" dirty="0" err="1" smtClean="0">
                <a:latin typeface="Comic Sans MS" pitchFamily="66" charset="0"/>
              </a:rPr>
              <a:t>can</a:t>
            </a:r>
            <a:r>
              <a:rPr lang="hu-HU" sz="1800" dirty="0" smtClean="0">
                <a:latin typeface="Comic Sans MS" pitchFamily="66" charset="0"/>
              </a:rPr>
              <a:t> </a:t>
            </a:r>
            <a:r>
              <a:rPr lang="hu-HU" sz="1800" dirty="0" err="1" smtClean="0">
                <a:latin typeface="Comic Sans MS" pitchFamily="66" charset="0"/>
              </a:rPr>
              <a:t>not</a:t>
            </a:r>
            <a:r>
              <a:rPr lang="hu-HU" sz="1800" dirty="0" smtClean="0">
                <a:latin typeface="Comic Sans MS" pitchFamily="66" charset="0"/>
              </a:rPr>
              <a:t> enter</a:t>
            </a:r>
            <a:endParaRPr lang="hu-HU" sz="1800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r>
              <a:rPr lang="hu-HU" sz="1800" b="1" dirty="0">
                <a:solidFill>
                  <a:srgbClr val="FF3300"/>
                </a:solidFill>
                <a:latin typeface="Comic Sans MS" pitchFamily="66" charset="0"/>
              </a:rPr>
              <a:t>                       </a:t>
            </a:r>
            <a:r>
              <a:rPr lang="hu-HU" sz="1800" b="1" dirty="0" smtClean="0">
                <a:solidFill>
                  <a:srgbClr val="FF3300"/>
                </a:solidFill>
                <a:latin typeface="Comic Sans MS" pitchFamily="66" charset="0"/>
              </a:rPr>
              <a:t>BUT</a:t>
            </a:r>
            <a:endParaRPr lang="hu-HU" sz="1800" b="1" dirty="0">
              <a:solidFill>
                <a:srgbClr val="FF3300"/>
              </a:solidFill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hu-HU" sz="1800" b="1" dirty="0">
              <a:solidFill>
                <a:srgbClr val="FF3300"/>
              </a:solidFill>
              <a:latin typeface="Comic Sans MS" pitchFamily="66" charset="0"/>
            </a:endParaRPr>
          </a:p>
          <a:p>
            <a:r>
              <a:rPr lang="hu-HU" sz="1800" b="1" dirty="0" err="1" smtClean="0">
                <a:solidFill>
                  <a:srgbClr val="FF9900"/>
                </a:solidFill>
                <a:latin typeface="Comic Sans MS" pitchFamily="66" charset="0"/>
              </a:rPr>
              <a:t>Enters</a:t>
            </a:r>
            <a:r>
              <a:rPr lang="hu-HU" sz="1800" b="1" dirty="0" smtClean="0">
                <a:solidFill>
                  <a:srgbClr val="FF9900"/>
                </a:solidFill>
                <a:latin typeface="Comic Sans MS" pitchFamily="66" charset="0"/>
              </a:rPr>
              <a:t>:</a:t>
            </a:r>
            <a:r>
              <a:rPr lang="hu-HU" sz="1800" dirty="0" smtClean="0">
                <a:latin typeface="Comic Sans MS" pitchFamily="66" charset="0"/>
              </a:rPr>
              <a:t> RNA </a:t>
            </a:r>
            <a:r>
              <a:rPr lang="hu-HU" sz="1800" dirty="0" err="1" smtClean="0">
                <a:latin typeface="Comic Sans MS" pitchFamily="66" charset="0"/>
              </a:rPr>
              <a:t>polymerase</a:t>
            </a:r>
            <a:r>
              <a:rPr lang="hu-HU" sz="1800" dirty="0" smtClean="0">
                <a:latin typeface="Comic Sans MS" pitchFamily="66" charset="0"/>
              </a:rPr>
              <a:t>, DNA </a:t>
            </a:r>
            <a:r>
              <a:rPr lang="hu-HU" sz="1800" dirty="0" err="1" smtClean="0">
                <a:latin typeface="Comic Sans MS" pitchFamily="66" charset="0"/>
              </a:rPr>
              <a:t>polymerase</a:t>
            </a:r>
            <a:r>
              <a:rPr lang="hu-HU" sz="1800" dirty="0" smtClean="0">
                <a:latin typeface="Comic Sans MS" pitchFamily="66" charset="0"/>
              </a:rPr>
              <a:t> </a:t>
            </a:r>
            <a:r>
              <a:rPr lang="hu-HU" sz="1800" dirty="0">
                <a:latin typeface="Comic Sans MS" pitchFamily="66" charset="0"/>
              </a:rPr>
              <a:t>(300 </a:t>
            </a:r>
            <a:r>
              <a:rPr lang="hu-HU" sz="1800" dirty="0" err="1">
                <a:latin typeface="Comic Sans MS" pitchFamily="66" charset="0"/>
              </a:rPr>
              <a:t>kDa</a:t>
            </a:r>
            <a:r>
              <a:rPr lang="hu-HU" sz="1800" dirty="0">
                <a:latin typeface="Comic Sans MS" pitchFamily="66" charset="0"/>
              </a:rPr>
              <a:t>), </a:t>
            </a:r>
          </a:p>
          <a:p>
            <a:r>
              <a:rPr lang="hu-HU" sz="1800" dirty="0" err="1" smtClean="0">
                <a:latin typeface="Comic Sans MS" pitchFamily="66" charset="0"/>
              </a:rPr>
              <a:t>about</a:t>
            </a:r>
            <a:r>
              <a:rPr lang="hu-HU" sz="1800" dirty="0" smtClean="0">
                <a:latin typeface="Comic Sans MS" pitchFamily="66" charset="0"/>
              </a:rPr>
              <a:t> </a:t>
            </a:r>
            <a:r>
              <a:rPr lang="hu-HU" sz="1800" dirty="0">
                <a:latin typeface="Comic Sans MS" pitchFamily="66" charset="0"/>
              </a:rPr>
              <a:t>100 </a:t>
            </a:r>
            <a:r>
              <a:rPr lang="hu-HU" sz="1800" dirty="0" err="1" smtClean="0">
                <a:latin typeface="Comic Sans MS" pitchFamily="66" charset="0"/>
              </a:rPr>
              <a:t>histones</a:t>
            </a:r>
            <a:r>
              <a:rPr lang="hu-HU" sz="1800" dirty="0" smtClean="0">
                <a:latin typeface="Comic Sans MS" pitchFamily="66" charset="0"/>
              </a:rPr>
              <a:t> </a:t>
            </a:r>
            <a:r>
              <a:rPr lang="hu-HU" sz="1800" dirty="0">
                <a:latin typeface="Comic Sans MS" pitchFamily="66" charset="0"/>
              </a:rPr>
              <a:t>/min /per </a:t>
            </a:r>
            <a:r>
              <a:rPr lang="hu-HU" sz="1800" dirty="0" err="1" smtClean="0">
                <a:latin typeface="Comic Sans MS" pitchFamily="66" charset="0"/>
              </a:rPr>
              <a:t>pore</a:t>
            </a:r>
            <a:endParaRPr lang="hu-HU" sz="1800" dirty="0">
              <a:latin typeface="Comic Sans MS" pitchFamily="66" charset="0"/>
            </a:endParaRPr>
          </a:p>
          <a:p>
            <a:r>
              <a:rPr lang="hu-HU" sz="1800" b="1" dirty="0" err="1" smtClean="0">
                <a:solidFill>
                  <a:srgbClr val="FF9900"/>
                </a:solidFill>
                <a:latin typeface="Comic Sans MS" pitchFamily="66" charset="0"/>
              </a:rPr>
              <a:t>Released</a:t>
            </a:r>
            <a:r>
              <a:rPr lang="hu-HU" sz="1800" b="1" dirty="0" smtClean="0">
                <a:solidFill>
                  <a:srgbClr val="FF9900"/>
                </a:solidFill>
                <a:latin typeface="Comic Sans MS" pitchFamily="66" charset="0"/>
              </a:rPr>
              <a:t>:</a:t>
            </a:r>
            <a:r>
              <a:rPr lang="hu-HU" sz="1800" dirty="0" smtClean="0">
                <a:latin typeface="Comic Sans MS" pitchFamily="66" charset="0"/>
              </a:rPr>
              <a:t>  </a:t>
            </a:r>
            <a:r>
              <a:rPr lang="hu-HU" sz="1800" dirty="0" err="1" smtClean="0">
                <a:latin typeface="Comic Sans MS" pitchFamily="66" charset="0"/>
              </a:rPr>
              <a:t>ribosoome</a:t>
            </a:r>
            <a:r>
              <a:rPr lang="hu-HU" sz="1800" dirty="0" smtClean="0">
                <a:latin typeface="Comic Sans MS" pitchFamily="66" charset="0"/>
              </a:rPr>
              <a:t> </a:t>
            </a:r>
            <a:r>
              <a:rPr lang="hu-HU" sz="1800" dirty="0" err="1" smtClean="0">
                <a:latin typeface="Comic Sans MS" pitchFamily="66" charset="0"/>
              </a:rPr>
              <a:t>subunits</a:t>
            </a:r>
            <a:r>
              <a:rPr lang="hu-HU" sz="1800" dirty="0" smtClean="0">
                <a:latin typeface="Comic Sans MS" pitchFamily="66" charset="0"/>
              </a:rPr>
              <a:t> </a:t>
            </a:r>
            <a:r>
              <a:rPr lang="hu-HU" sz="1800" dirty="0">
                <a:latin typeface="Comic Sans MS" pitchFamily="66" charset="0"/>
              </a:rPr>
              <a:t>(30 nm) 10 </a:t>
            </a:r>
            <a:r>
              <a:rPr lang="hu-HU" sz="1800" dirty="0" smtClean="0">
                <a:latin typeface="Comic Sans MS" pitchFamily="66" charset="0"/>
              </a:rPr>
              <a:t>min/</a:t>
            </a:r>
            <a:r>
              <a:rPr lang="hu-HU" sz="1800" dirty="0" err="1" smtClean="0">
                <a:latin typeface="Comic Sans MS" pitchFamily="66" charset="0"/>
              </a:rPr>
              <a:t>poreus</a:t>
            </a:r>
            <a:r>
              <a:rPr lang="hu-HU" sz="1800" dirty="0">
                <a:latin typeface="Comic Sans MS" pitchFamily="66" charset="0"/>
              </a:rPr>
              <a:t>.</a:t>
            </a:r>
          </a:p>
          <a:p>
            <a:r>
              <a:rPr lang="hu-HU" sz="1800" dirty="0" err="1" smtClean="0">
                <a:latin typeface="Comic Sans MS" pitchFamily="66" charset="0"/>
              </a:rPr>
              <a:t>Some</a:t>
            </a:r>
            <a:r>
              <a:rPr lang="hu-HU" sz="1800" dirty="0" smtClean="0">
                <a:latin typeface="Comic Sans MS" pitchFamily="66" charset="0"/>
              </a:rPr>
              <a:t> </a:t>
            </a:r>
            <a:r>
              <a:rPr lang="hu-HU" sz="1800" dirty="0" err="1" smtClean="0">
                <a:latin typeface="Comic Sans MS" pitchFamily="66" charset="0"/>
              </a:rPr>
              <a:t>molecules</a:t>
            </a:r>
            <a:r>
              <a:rPr lang="hu-HU" sz="1800" dirty="0" smtClean="0">
                <a:latin typeface="Comic Sans MS" pitchFamily="66" charset="0"/>
              </a:rPr>
              <a:t> </a:t>
            </a:r>
            <a:r>
              <a:rPr lang="hu-HU" sz="1800" dirty="0" err="1" smtClean="0">
                <a:latin typeface="Comic Sans MS" pitchFamily="66" charset="0"/>
              </a:rPr>
              <a:t>crossed</a:t>
            </a:r>
            <a:r>
              <a:rPr lang="hu-HU" sz="1800" dirty="0" smtClean="0">
                <a:latin typeface="Comic Sans MS" pitchFamily="66" charset="0"/>
              </a:rPr>
              <a:t> </a:t>
            </a:r>
            <a:r>
              <a:rPr lang="hu-HU" sz="1800" dirty="0" err="1" smtClean="0">
                <a:latin typeface="Comic Sans MS" pitchFamily="66" charset="0"/>
              </a:rPr>
              <a:t>in</a:t>
            </a:r>
            <a:r>
              <a:rPr lang="hu-HU" sz="1800" dirty="0" smtClean="0">
                <a:latin typeface="Comic Sans MS" pitchFamily="66" charset="0"/>
              </a:rPr>
              <a:t> </a:t>
            </a:r>
            <a:r>
              <a:rPr lang="hu-HU" sz="1800" dirty="0" err="1" smtClean="0">
                <a:latin typeface="Comic Sans MS" pitchFamily="66" charset="0"/>
              </a:rPr>
              <a:t>complex</a:t>
            </a:r>
            <a:r>
              <a:rPr lang="hu-HU" sz="1800" dirty="0" smtClean="0">
                <a:latin typeface="Comic Sans MS" pitchFamily="66" charset="0"/>
              </a:rPr>
              <a:t> </a:t>
            </a:r>
            <a:r>
              <a:rPr lang="hu-HU" sz="1800" dirty="0" err="1" smtClean="0">
                <a:latin typeface="Comic Sans MS" pitchFamily="66" charset="0"/>
              </a:rPr>
              <a:t>form</a:t>
            </a:r>
            <a:r>
              <a:rPr lang="hu-HU" sz="1800" dirty="0" smtClean="0">
                <a:latin typeface="Comic Sans MS" pitchFamily="66" charset="0"/>
              </a:rPr>
              <a:t>, </a:t>
            </a:r>
            <a:r>
              <a:rPr lang="hu-HU" sz="1800" dirty="0" err="1" smtClean="0">
                <a:latin typeface="Comic Sans MS" pitchFamily="66" charset="0"/>
              </a:rPr>
              <a:t>others</a:t>
            </a:r>
            <a:r>
              <a:rPr lang="hu-HU" sz="1800" dirty="0" smtClean="0">
                <a:latin typeface="Comic Sans MS" pitchFamily="66" charset="0"/>
              </a:rPr>
              <a:t> </a:t>
            </a:r>
          </a:p>
          <a:p>
            <a:r>
              <a:rPr lang="hu-HU" sz="1800" dirty="0" err="1" smtClean="0">
                <a:latin typeface="Comic Sans MS" pitchFamily="66" charset="0"/>
              </a:rPr>
              <a:t>are</a:t>
            </a:r>
            <a:r>
              <a:rPr lang="hu-HU" sz="1800" dirty="0" smtClean="0">
                <a:latin typeface="Comic Sans MS" pitchFamily="66" charset="0"/>
              </a:rPr>
              <a:t> </a:t>
            </a:r>
            <a:r>
              <a:rPr lang="hu-HU" sz="1800" dirty="0" err="1" smtClean="0">
                <a:latin typeface="Comic Sans MS" pitchFamily="66" charset="0"/>
              </a:rPr>
              <a:t>elongated</a:t>
            </a:r>
            <a:r>
              <a:rPr lang="hu-HU" sz="1800" dirty="0" smtClean="0">
                <a:latin typeface="Comic Sans MS" pitchFamily="66" charset="0"/>
              </a:rPr>
              <a:t>.</a:t>
            </a:r>
            <a:endParaRPr lang="hu-HU" sz="1800" dirty="0">
              <a:latin typeface="Comic Sans MS" pitchFamily="66" charset="0"/>
            </a:endParaRPr>
          </a:p>
          <a:p>
            <a:r>
              <a:rPr lang="hu-HU" sz="1800" dirty="0">
                <a:latin typeface="Comic Sans MS" pitchFamily="66" charset="0"/>
              </a:rPr>
              <a:t> </a:t>
            </a:r>
          </a:p>
        </p:txBody>
      </p:sp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381000" y="4427538"/>
            <a:ext cx="8763000" cy="243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hu-HU" sz="1800" b="1" dirty="0" err="1" smtClean="0">
                <a:latin typeface="Comic Sans MS" pitchFamily="66" charset="0"/>
              </a:rPr>
              <a:t>Participants</a:t>
            </a:r>
            <a:r>
              <a:rPr lang="hu-HU" sz="1800" b="1" dirty="0" smtClean="0">
                <a:latin typeface="Comic Sans MS" pitchFamily="66" charset="0"/>
              </a:rPr>
              <a:t> of </a:t>
            </a:r>
            <a:r>
              <a:rPr lang="hu-HU" sz="1800" b="1" dirty="0" err="1" smtClean="0">
                <a:latin typeface="Comic Sans MS" pitchFamily="66" charset="0"/>
              </a:rPr>
              <a:t>the</a:t>
            </a:r>
            <a:r>
              <a:rPr lang="hu-HU" sz="1800" b="1" dirty="0" smtClean="0">
                <a:latin typeface="Comic Sans MS" pitchFamily="66" charset="0"/>
              </a:rPr>
              <a:t> </a:t>
            </a:r>
            <a:r>
              <a:rPr lang="hu-HU" sz="1800" b="1" dirty="0" err="1" smtClean="0">
                <a:latin typeface="Comic Sans MS" pitchFamily="66" charset="0"/>
              </a:rPr>
              <a:t>transport</a:t>
            </a:r>
            <a:r>
              <a:rPr lang="hu-HU" sz="1800" b="1" dirty="0" smtClean="0">
                <a:latin typeface="Comic Sans MS" pitchFamily="66" charset="0"/>
              </a:rPr>
              <a:t>: </a:t>
            </a:r>
            <a:endParaRPr lang="hu-HU" sz="1800" b="1" dirty="0">
              <a:latin typeface="Comic Sans MS" pitchFamily="66" charset="0"/>
            </a:endParaRPr>
          </a:p>
          <a:p>
            <a:pPr>
              <a:spcBef>
                <a:spcPct val="50000"/>
              </a:spcBef>
              <a:buClr>
                <a:srgbClr val="FF9900"/>
              </a:buClr>
              <a:buSzPct val="120000"/>
              <a:buFont typeface="Wingdings" pitchFamily="2" charset="2"/>
              <a:buChar char="§"/>
            </a:pPr>
            <a:r>
              <a:rPr lang="hu-HU" sz="1800" b="1" dirty="0">
                <a:latin typeface="Comic Sans MS" pitchFamily="66" charset="0"/>
              </a:rPr>
              <a:t> </a:t>
            </a:r>
            <a:r>
              <a:rPr lang="hu-HU" sz="1800" dirty="0" err="1" smtClean="0">
                <a:latin typeface="Comic Sans MS" pitchFamily="66" charset="0"/>
              </a:rPr>
              <a:t>Transporter</a:t>
            </a:r>
            <a:r>
              <a:rPr lang="hu-HU" sz="1800" dirty="0" smtClean="0">
                <a:latin typeface="Comic Sans MS" pitchFamily="66" charset="0"/>
              </a:rPr>
              <a:t> </a:t>
            </a:r>
            <a:r>
              <a:rPr lang="hu-HU" sz="1800" dirty="0" err="1" smtClean="0">
                <a:latin typeface="Comic Sans MS" pitchFamily="66" charset="0"/>
              </a:rPr>
              <a:t>mlecules-</a:t>
            </a:r>
            <a:r>
              <a:rPr lang="hu-HU" sz="1800" dirty="0" smtClean="0">
                <a:latin typeface="Comic Sans MS" pitchFamily="66" charset="0"/>
              </a:rPr>
              <a:t> </a:t>
            </a:r>
            <a:r>
              <a:rPr lang="hu-HU" sz="1800" b="1" dirty="0" err="1" smtClean="0">
                <a:solidFill>
                  <a:srgbClr val="FF9900"/>
                </a:solidFill>
                <a:latin typeface="Comic Sans MS" pitchFamily="66" charset="0"/>
              </a:rPr>
              <a:t>karyoferins</a:t>
            </a:r>
            <a:endParaRPr lang="hu-HU" sz="1800" b="1" dirty="0">
              <a:solidFill>
                <a:srgbClr val="FF9900"/>
              </a:solidFill>
              <a:latin typeface="Comic Sans MS" pitchFamily="66" charset="0"/>
            </a:endParaRPr>
          </a:p>
          <a:p>
            <a:pPr>
              <a:spcBef>
                <a:spcPct val="50000"/>
              </a:spcBef>
              <a:buClr>
                <a:srgbClr val="FF9900"/>
              </a:buClr>
              <a:buSzPct val="120000"/>
              <a:buFont typeface="Wingdings" pitchFamily="2" charset="2"/>
              <a:buChar char="§"/>
            </a:pPr>
            <a:r>
              <a:rPr lang="hu-HU" sz="1800" dirty="0">
                <a:latin typeface="Comic Sans MS" pitchFamily="66" charset="0"/>
              </a:rPr>
              <a:t> </a:t>
            </a:r>
            <a:r>
              <a:rPr lang="hu-HU" sz="1800" dirty="0" smtClean="0">
                <a:latin typeface="Comic Sans MS" pitchFamily="66" charset="0"/>
              </a:rPr>
              <a:t> The </a:t>
            </a:r>
            <a:r>
              <a:rPr lang="hu-HU" sz="1800" dirty="0" err="1" smtClean="0">
                <a:latin typeface="Comic Sans MS" pitchFamily="66" charset="0"/>
              </a:rPr>
              <a:t>cargo</a:t>
            </a:r>
            <a:r>
              <a:rPr lang="hu-HU" sz="1800" dirty="0" smtClean="0">
                <a:latin typeface="Comic Sans MS" pitchFamily="66" charset="0"/>
              </a:rPr>
              <a:t> </a:t>
            </a:r>
            <a:r>
              <a:rPr lang="hu-HU" sz="1800" dirty="0" err="1" smtClean="0">
                <a:latin typeface="Comic Sans MS" pitchFamily="66" charset="0"/>
              </a:rPr>
              <a:t>molecules</a:t>
            </a:r>
            <a:r>
              <a:rPr lang="hu-HU" sz="1800" dirty="0" smtClean="0">
                <a:latin typeface="Comic Sans MS" pitchFamily="66" charset="0"/>
              </a:rPr>
              <a:t> </a:t>
            </a:r>
            <a:r>
              <a:rPr lang="hu-HU" sz="1800" dirty="0" err="1" smtClean="0">
                <a:latin typeface="Comic Sans MS" pitchFamily="66" charset="0"/>
              </a:rPr>
              <a:t>have</a:t>
            </a:r>
            <a:r>
              <a:rPr lang="hu-HU" sz="1800" dirty="0" smtClean="0">
                <a:latin typeface="Comic Sans MS" pitchFamily="66" charset="0"/>
              </a:rPr>
              <a:t> </a:t>
            </a:r>
            <a:r>
              <a:rPr lang="hu-HU" sz="1800" b="1" dirty="0" err="1" smtClean="0">
                <a:solidFill>
                  <a:srgbClr val="FF9900"/>
                </a:solidFill>
                <a:latin typeface="Comic Sans MS" pitchFamily="66" charset="0"/>
              </a:rPr>
              <a:t>recognition</a:t>
            </a:r>
            <a:r>
              <a:rPr lang="hu-HU" sz="1800" b="1" dirty="0" smtClean="0">
                <a:solidFill>
                  <a:srgbClr val="FF9900"/>
                </a:solidFill>
                <a:latin typeface="Comic Sans MS" pitchFamily="66" charset="0"/>
              </a:rPr>
              <a:t> </a:t>
            </a:r>
            <a:r>
              <a:rPr lang="hu-HU" sz="1800" b="1" dirty="0" err="1" smtClean="0">
                <a:solidFill>
                  <a:srgbClr val="FF9900"/>
                </a:solidFill>
                <a:latin typeface="Comic Sans MS" pitchFamily="66" charset="0"/>
              </a:rPr>
              <a:t>signal</a:t>
            </a:r>
            <a:endParaRPr lang="hu-HU" sz="1800" b="1" dirty="0">
              <a:solidFill>
                <a:srgbClr val="FF9900"/>
              </a:solidFill>
              <a:latin typeface="Comic Sans MS" pitchFamily="66" charset="0"/>
            </a:endParaRPr>
          </a:p>
          <a:p>
            <a:pPr>
              <a:spcBef>
                <a:spcPct val="50000"/>
              </a:spcBef>
              <a:buClr>
                <a:srgbClr val="FF9900"/>
              </a:buClr>
              <a:buSzPct val="120000"/>
              <a:buFont typeface="Wingdings" pitchFamily="2" charset="2"/>
              <a:buChar char="§"/>
            </a:pPr>
            <a:r>
              <a:rPr lang="hu-HU" sz="1800" dirty="0">
                <a:latin typeface="Comic Sans MS" pitchFamily="66" charset="0"/>
              </a:rPr>
              <a:t>	NLS </a:t>
            </a:r>
            <a:r>
              <a:rPr lang="hu-HU" sz="1800" dirty="0" err="1" smtClean="0">
                <a:latin typeface="Comic Sans MS" pitchFamily="66" charset="0"/>
              </a:rPr>
              <a:t>or</a:t>
            </a:r>
            <a:r>
              <a:rPr lang="hu-HU" sz="1800" dirty="0" smtClean="0">
                <a:latin typeface="Comic Sans MS" pitchFamily="66" charset="0"/>
              </a:rPr>
              <a:t> </a:t>
            </a:r>
            <a:r>
              <a:rPr lang="hu-HU" sz="1800" dirty="0">
                <a:latin typeface="Comic Sans MS" pitchFamily="66" charset="0"/>
              </a:rPr>
              <a:t>NES)</a:t>
            </a:r>
          </a:p>
          <a:p>
            <a:pPr>
              <a:spcBef>
                <a:spcPct val="50000"/>
              </a:spcBef>
              <a:buClr>
                <a:srgbClr val="FF9900"/>
              </a:buClr>
              <a:buSzPct val="120000"/>
              <a:buFont typeface="Wingdings" pitchFamily="2" charset="2"/>
              <a:buChar char="§"/>
            </a:pPr>
            <a:r>
              <a:rPr lang="hu-HU" sz="1800" dirty="0">
                <a:latin typeface="Comic Sans MS" pitchFamily="66" charset="0"/>
              </a:rPr>
              <a:t> </a:t>
            </a:r>
            <a:r>
              <a:rPr lang="hu-HU" sz="1800" dirty="0" smtClean="0">
                <a:latin typeface="Comic Sans MS" pitchFamily="66" charset="0"/>
              </a:rPr>
              <a:t>  The </a:t>
            </a:r>
            <a:r>
              <a:rPr lang="hu-HU" sz="1800" b="1" dirty="0" err="1" smtClean="0">
                <a:solidFill>
                  <a:srgbClr val="FF9900"/>
                </a:solidFill>
                <a:latin typeface="Comic Sans MS" pitchFamily="66" charset="0"/>
              </a:rPr>
              <a:t>nucleoporines</a:t>
            </a:r>
            <a:r>
              <a:rPr lang="hu-HU" sz="1800" dirty="0" smtClean="0">
                <a:latin typeface="Comic Sans MS" pitchFamily="66" charset="0"/>
              </a:rPr>
              <a:t> of </a:t>
            </a:r>
            <a:r>
              <a:rPr lang="hu-HU" sz="1800" dirty="0" err="1" smtClean="0">
                <a:latin typeface="Comic Sans MS" pitchFamily="66" charset="0"/>
              </a:rPr>
              <a:t>nuclear</a:t>
            </a:r>
            <a:r>
              <a:rPr lang="hu-HU" sz="1800" dirty="0" smtClean="0">
                <a:latin typeface="Comic Sans MS" pitchFamily="66" charset="0"/>
              </a:rPr>
              <a:t> </a:t>
            </a:r>
            <a:r>
              <a:rPr lang="hu-HU" sz="1800" dirty="0" err="1" smtClean="0">
                <a:latin typeface="Comic Sans MS" pitchFamily="66" charset="0"/>
              </a:rPr>
              <a:t>porea</a:t>
            </a:r>
            <a:endParaRPr lang="hu-HU" sz="1800" dirty="0">
              <a:latin typeface="Comic Sans MS" pitchFamily="66" charset="0"/>
            </a:endParaRPr>
          </a:p>
          <a:p>
            <a:pPr>
              <a:spcBef>
                <a:spcPct val="50000"/>
              </a:spcBef>
              <a:buClr>
                <a:srgbClr val="FF9900"/>
              </a:buClr>
              <a:buSzPct val="120000"/>
              <a:buFont typeface="Wingdings" pitchFamily="2" charset="2"/>
              <a:buChar char="§"/>
            </a:pPr>
            <a:r>
              <a:rPr lang="hu-HU" sz="1800" dirty="0">
                <a:latin typeface="Comic Sans MS" pitchFamily="66" charset="0"/>
              </a:rPr>
              <a:t> </a:t>
            </a:r>
            <a:r>
              <a:rPr lang="hu-HU" sz="1800" dirty="0" smtClean="0">
                <a:latin typeface="Comic Sans MS" pitchFamily="66" charset="0"/>
              </a:rPr>
              <a:t>   </a:t>
            </a:r>
            <a:r>
              <a:rPr lang="hu-HU" sz="1800" b="1" dirty="0" err="1" smtClean="0">
                <a:solidFill>
                  <a:srgbClr val="FF9900"/>
                </a:solidFill>
                <a:latin typeface="Comic Sans MS" pitchFamily="66" charset="0"/>
              </a:rPr>
              <a:t>Ran</a:t>
            </a:r>
            <a:r>
              <a:rPr lang="hu-HU" sz="1800" dirty="0" smtClean="0">
                <a:latin typeface="Comic Sans MS" pitchFamily="66" charset="0"/>
              </a:rPr>
              <a:t> protein</a:t>
            </a:r>
            <a:endParaRPr lang="hu-HU" sz="1800" dirty="0">
              <a:latin typeface="Comic Sans MS" pitchFamily="66" charset="0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5791200" y="1828800"/>
            <a:ext cx="3063875" cy="4876800"/>
            <a:chOff x="3648" y="1152"/>
            <a:chExt cx="1930" cy="3072"/>
          </a:xfrm>
        </p:grpSpPr>
        <p:pic>
          <p:nvPicPr>
            <p:cNvPr id="17414" name="Picture 6" descr="The image “http://www.cytochemistry.net/Cell-biology/nuctp1.jpg” cannot be displayed, because it contains errors."/>
            <p:cNvPicPr>
              <a:picLocks noChangeAspect="1" noChangeArrowheads="1"/>
            </p:cNvPicPr>
            <p:nvPr/>
          </p:nvPicPr>
          <p:blipFill>
            <a:blip r:embed="rId3" cstate="print"/>
            <a:srcRect l="50500"/>
            <a:stretch>
              <a:fillRect/>
            </a:stretch>
          </p:blipFill>
          <p:spPr bwMode="auto">
            <a:xfrm>
              <a:off x="3696" y="2784"/>
              <a:ext cx="1882" cy="1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15" name="Picture 7" descr="The image “http://www.cytochemistry.net/Cell-biology/nuctp1.jpg” cannot be displayed, because it contains errors."/>
            <p:cNvPicPr>
              <a:picLocks noChangeAspect="1" noChangeArrowheads="1"/>
            </p:cNvPicPr>
            <p:nvPr/>
          </p:nvPicPr>
          <p:blipFill>
            <a:blip r:embed="rId3" cstate="print"/>
            <a:srcRect r="49237"/>
            <a:stretch>
              <a:fillRect/>
            </a:stretch>
          </p:blipFill>
          <p:spPr bwMode="auto">
            <a:xfrm>
              <a:off x="3648" y="1152"/>
              <a:ext cx="1930" cy="1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5065" name="Text Box 9"/>
          <p:cNvSpPr txBox="1">
            <a:spLocks noChangeArrowheads="1"/>
          </p:cNvSpPr>
          <p:nvPr/>
        </p:nvSpPr>
        <p:spPr bwMode="auto">
          <a:xfrm>
            <a:off x="2798504" y="-26988"/>
            <a:ext cx="364715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32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Nuclear</a:t>
            </a:r>
            <a:r>
              <a:rPr lang="hu-HU" sz="32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sz="32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transport</a:t>
            </a:r>
            <a:endParaRPr lang="hu-HU" sz="3200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9" grpId="0" autoUpdateAnimBg="0"/>
      <p:bldP spid="45060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1711191" y="0"/>
            <a:ext cx="557716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u-HU" sz="32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Nuclear</a:t>
            </a:r>
            <a:r>
              <a:rPr lang="hu-HU" sz="32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sz="32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membrane</a:t>
            </a:r>
            <a:r>
              <a:rPr lang="hu-HU" sz="32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sz="32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crossing</a:t>
            </a:r>
            <a:r>
              <a:rPr lang="hu-HU" sz="32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</a:p>
          <a:p>
            <a:pPr algn="ctr">
              <a:defRPr/>
            </a:pPr>
            <a:r>
              <a:rPr lang="hu-HU" sz="32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transported</a:t>
            </a:r>
            <a:r>
              <a:rPr lang="hu-HU" sz="32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sz="32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molecules</a:t>
            </a:r>
            <a:r>
              <a:rPr lang="hu-HU" sz="32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endParaRPr lang="hu-HU" sz="3200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  <a:p>
            <a:pPr algn="ctr">
              <a:defRPr/>
            </a:pPr>
            <a:r>
              <a:rPr lang="hu-HU" sz="3200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 </a:t>
            </a:r>
            <a:endParaRPr lang="en-GB" sz="3200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18435" name="Group 17"/>
          <p:cNvGrpSpPr>
            <a:grpSpLocks/>
          </p:cNvGrpSpPr>
          <p:nvPr/>
        </p:nvGrpSpPr>
        <p:grpSpPr bwMode="auto">
          <a:xfrm>
            <a:off x="323850" y="981075"/>
            <a:ext cx="8208963" cy="5843588"/>
            <a:chOff x="204" y="618"/>
            <a:chExt cx="5171" cy="3681"/>
          </a:xfrm>
        </p:grpSpPr>
        <p:pic>
          <p:nvPicPr>
            <p:cNvPr id="18436" name="Picture 4" descr="The image “http://www.mun.ca/biology/desmid/brian/BIOL2060/BIOL2060-18/1829.jpg” cannot be displayed, because it contains errors."/>
            <p:cNvPicPr>
              <a:picLocks noChangeAspect="1" noChangeArrowheads="1"/>
            </p:cNvPicPr>
            <p:nvPr/>
          </p:nvPicPr>
          <p:blipFill>
            <a:blip r:embed="rId3" cstate="print"/>
            <a:srcRect l="13060" t="22061" r="7709"/>
            <a:stretch>
              <a:fillRect/>
            </a:stretch>
          </p:blipFill>
          <p:spPr bwMode="auto">
            <a:xfrm>
              <a:off x="385" y="618"/>
              <a:ext cx="4990" cy="36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37" name="Text Box 5"/>
            <p:cNvSpPr txBox="1">
              <a:spLocks noChangeArrowheads="1"/>
            </p:cNvSpPr>
            <p:nvPr/>
          </p:nvSpPr>
          <p:spPr bwMode="auto">
            <a:xfrm>
              <a:off x="3470" y="2659"/>
              <a:ext cx="908" cy="36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sz="1600" b="1" dirty="0" smtClean="0">
                  <a:latin typeface="Comic Sans MS" pitchFamily="66" charset="0"/>
                </a:rPr>
                <a:t>Proteines </a:t>
              </a:r>
              <a:r>
                <a:rPr lang="hu-HU" sz="1600" b="1" dirty="0">
                  <a:latin typeface="Comic Sans MS" pitchFamily="66" charset="0"/>
                </a:rPr>
                <a:t>–</a:t>
              </a:r>
            </a:p>
            <a:p>
              <a:r>
                <a:rPr lang="hu-HU" sz="1600" b="1" dirty="0" err="1" smtClean="0">
                  <a:latin typeface="Comic Sans MS" pitchFamily="66" charset="0"/>
                </a:rPr>
                <a:t>transcription</a:t>
              </a:r>
              <a:endParaRPr lang="hu-HU" sz="1600" b="1" dirty="0">
                <a:latin typeface="Comic Sans MS" pitchFamily="66" charset="0"/>
              </a:endParaRPr>
            </a:p>
          </p:txBody>
        </p:sp>
        <p:sp>
          <p:nvSpPr>
            <p:cNvPr id="18438" name="Text Box 11"/>
            <p:cNvSpPr txBox="1">
              <a:spLocks noChangeArrowheads="1"/>
            </p:cNvSpPr>
            <p:nvPr/>
          </p:nvSpPr>
          <p:spPr bwMode="auto">
            <a:xfrm>
              <a:off x="4422" y="2568"/>
              <a:ext cx="830" cy="36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sz="1600" b="1" dirty="0" smtClean="0">
                  <a:latin typeface="Comic Sans MS" pitchFamily="66" charset="0"/>
                </a:rPr>
                <a:t>Proteines </a:t>
              </a:r>
              <a:r>
                <a:rPr lang="hu-HU" sz="1600" b="1" dirty="0">
                  <a:latin typeface="Comic Sans MS" pitchFamily="66" charset="0"/>
                </a:rPr>
                <a:t>–</a:t>
              </a:r>
            </a:p>
            <a:p>
              <a:r>
                <a:rPr lang="hu-HU" sz="1600" b="1" dirty="0" err="1" smtClean="0">
                  <a:latin typeface="Comic Sans MS" pitchFamily="66" charset="0"/>
                </a:rPr>
                <a:t>replication</a:t>
              </a:r>
              <a:endParaRPr lang="hu-HU" sz="1600" b="1" dirty="0">
                <a:latin typeface="Comic Sans MS" pitchFamily="66" charset="0"/>
              </a:endParaRPr>
            </a:p>
          </p:txBody>
        </p:sp>
        <p:sp>
          <p:nvSpPr>
            <p:cNvPr id="18439" name="Text Box 12"/>
            <p:cNvSpPr txBox="1">
              <a:spLocks noChangeArrowheads="1"/>
            </p:cNvSpPr>
            <p:nvPr/>
          </p:nvSpPr>
          <p:spPr bwMode="auto">
            <a:xfrm>
              <a:off x="204" y="2614"/>
              <a:ext cx="818" cy="52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sz="1600" b="1" dirty="0" smtClean="0">
                  <a:latin typeface="Comic Sans MS" pitchFamily="66" charset="0"/>
                </a:rPr>
                <a:t>Proteines </a:t>
              </a:r>
              <a:r>
                <a:rPr lang="hu-HU" sz="1600" b="1" dirty="0">
                  <a:latin typeface="Comic Sans MS" pitchFamily="66" charset="0"/>
                </a:rPr>
                <a:t>–</a:t>
              </a:r>
            </a:p>
            <a:p>
              <a:r>
                <a:rPr lang="hu-HU" sz="1600" b="1" dirty="0" err="1" smtClean="0">
                  <a:latin typeface="Comic Sans MS" pitchFamily="66" charset="0"/>
                </a:rPr>
                <a:t>ribosome</a:t>
              </a:r>
              <a:endParaRPr lang="hu-HU" sz="1600" b="1" dirty="0">
                <a:latin typeface="Comic Sans MS" pitchFamily="66" charset="0"/>
              </a:endParaRPr>
            </a:p>
            <a:p>
              <a:r>
                <a:rPr lang="hu-HU" sz="1600" b="1" dirty="0" err="1" smtClean="0">
                  <a:latin typeface="Comic Sans MS" pitchFamily="66" charset="0"/>
                </a:rPr>
                <a:t>components</a:t>
              </a:r>
              <a:endParaRPr lang="hu-HU" sz="1600" b="1" dirty="0">
                <a:latin typeface="Comic Sans MS" pitchFamily="66" charset="0"/>
              </a:endParaRPr>
            </a:p>
          </p:txBody>
        </p:sp>
        <p:sp>
          <p:nvSpPr>
            <p:cNvPr id="18440" name="Text Box 13"/>
            <p:cNvSpPr txBox="1">
              <a:spLocks noChangeArrowheads="1"/>
            </p:cNvSpPr>
            <p:nvPr/>
          </p:nvSpPr>
          <p:spPr bwMode="auto">
            <a:xfrm>
              <a:off x="1066" y="1752"/>
              <a:ext cx="584" cy="17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sz="1200" b="1" dirty="0" err="1" smtClean="0">
                  <a:latin typeface="Comic Sans MS" pitchFamily="66" charset="0"/>
                </a:rPr>
                <a:t>Ribosome</a:t>
              </a:r>
              <a:r>
                <a:rPr lang="hu-HU" sz="1200" b="1" dirty="0" smtClean="0">
                  <a:latin typeface="Comic Sans MS" pitchFamily="66" charset="0"/>
                </a:rPr>
                <a:t> </a:t>
              </a:r>
              <a:endParaRPr lang="hu-HU" sz="1200" b="1" dirty="0">
                <a:latin typeface="Comic Sans MS" pitchFamily="66" charset="0"/>
              </a:endParaRPr>
            </a:p>
          </p:txBody>
        </p:sp>
        <p:sp>
          <p:nvSpPr>
            <p:cNvPr id="18441" name="Text Box 14"/>
            <p:cNvSpPr txBox="1">
              <a:spLocks noChangeArrowheads="1"/>
            </p:cNvSpPr>
            <p:nvPr/>
          </p:nvSpPr>
          <p:spPr bwMode="auto">
            <a:xfrm>
              <a:off x="1610" y="1979"/>
              <a:ext cx="446" cy="17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sz="1200" b="1" dirty="0" err="1" smtClean="0">
                  <a:latin typeface="Comic Sans MS" pitchFamily="66" charset="0"/>
                </a:rPr>
                <a:t>mRNA</a:t>
              </a:r>
              <a:r>
                <a:rPr lang="hu-HU" sz="1200" b="1" dirty="0" smtClean="0">
                  <a:latin typeface="Comic Sans MS" pitchFamily="66" charset="0"/>
                </a:rPr>
                <a:t> </a:t>
              </a:r>
              <a:endParaRPr lang="hu-HU" sz="1200" b="1" dirty="0">
                <a:latin typeface="Comic Sans MS" pitchFamily="66" charset="0"/>
              </a:endParaRPr>
            </a:p>
          </p:txBody>
        </p:sp>
        <p:sp>
          <p:nvSpPr>
            <p:cNvPr id="18442" name="Text Box 15"/>
            <p:cNvSpPr txBox="1">
              <a:spLocks noChangeArrowheads="1"/>
            </p:cNvSpPr>
            <p:nvPr/>
          </p:nvSpPr>
          <p:spPr bwMode="auto">
            <a:xfrm>
              <a:off x="2109" y="1842"/>
              <a:ext cx="415" cy="17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sz="1200" b="1" dirty="0" err="1" smtClean="0">
                  <a:latin typeface="Comic Sans MS" pitchFamily="66" charset="0"/>
                </a:rPr>
                <a:t>tRNA</a:t>
              </a:r>
              <a:r>
                <a:rPr lang="hu-HU" sz="1200" b="1" dirty="0" smtClean="0">
                  <a:latin typeface="Comic Sans MS" pitchFamily="66" charset="0"/>
                </a:rPr>
                <a:t> </a:t>
              </a:r>
              <a:endParaRPr lang="hu-HU" sz="1200" b="1" dirty="0">
                <a:latin typeface="Comic Sans MS" pitchFamily="66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The image “http://www.mun.ca/biology/desmid/brian/BIOL2060/BIOL2060-18/1830.jpg” cannot be displayed, because it contains errors."/>
          <p:cNvPicPr>
            <a:picLocks noChangeAspect="1" noChangeArrowheads="1"/>
          </p:cNvPicPr>
          <p:nvPr/>
        </p:nvPicPr>
        <p:blipFill>
          <a:blip r:embed="rId3" cstate="print"/>
          <a:srcRect l="14311" t="5461" r="51071"/>
          <a:stretch>
            <a:fillRect/>
          </a:stretch>
        </p:blipFill>
        <p:spPr bwMode="auto">
          <a:xfrm>
            <a:off x="609600" y="457200"/>
            <a:ext cx="3446463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Picture 3" descr="The image “http://www.mun.ca/biology/desmid/brian/BIOL2060/BIOL2060-18/1830.jpg” cannot be displayed, because it contains errors."/>
          <p:cNvPicPr>
            <a:picLocks noChangeAspect="1" noChangeArrowheads="1"/>
          </p:cNvPicPr>
          <p:nvPr/>
        </p:nvPicPr>
        <p:blipFill>
          <a:blip r:embed="rId3" cstate="print"/>
          <a:srcRect l="48929" t="5461" r="17534"/>
          <a:stretch>
            <a:fillRect/>
          </a:stretch>
        </p:blipFill>
        <p:spPr bwMode="auto">
          <a:xfrm>
            <a:off x="5076825" y="419100"/>
            <a:ext cx="3381375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The image “http://www.med.cam.ac.uk/cardiovascular/principles/cs/cs.htm1.jpg” cannot be displayed, because it contains errors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450" y="620713"/>
            <a:ext cx="2400300" cy="275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3646488" y="333375"/>
            <a:ext cx="5497512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u-HU" sz="36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Nuclear</a:t>
            </a:r>
            <a:r>
              <a:rPr lang="hu-HU" sz="36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sz="3600" dirty="0" err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lamina</a:t>
            </a:r>
            <a:endParaRPr lang="hu-HU" sz="3600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  <a:p>
            <a:pPr algn="ctr">
              <a:defRPr/>
            </a:pPr>
            <a:r>
              <a:rPr lang="hu-HU" sz="2800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(</a:t>
            </a:r>
            <a:r>
              <a:rPr lang="hu-HU" sz="2800" dirty="0" err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fibrosus</a:t>
            </a:r>
            <a:r>
              <a:rPr lang="hu-HU" sz="2800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sz="2800" dirty="0" err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lamina</a:t>
            </a:r>
            <a:r>
              <a:rPr lang="hu-HU" sz="2800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, </a:t>
            </a:r>
            <a:r>
              <a:rPr lang="hu-HU" sz="2800" dirty="0" err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lamina</a:t>
            </a:r>
            <a:r>
              <a:rPr lang="hu-HU" sz="2800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sz="2800" dirty="0" err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fibrosa</a:t>
            </a:r>
            <a:r>
              <a:rPr lang="hu-HU" sz="2800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)</a:t>
            </a:r>
            <a:endParaRPr lang="en-GB" sz="2800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20484" name="Rectangle 5"/>
          <p:cNvSpPr>
            <a:spLocks noChangeArrowheads="1"/>
          </p:cNvSpPr>
          <p:nvPr/>
        </p:nvSpPr>
        <p:spPr bwMode="auto">
          <a:xfrm>
            <a:off x="719138" y="3357563"/>
            <a:ext cx="38100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>
                <a:latin typeface="Comic Sans MS" pitchFamily="66" charset="0"/>
              </a:rPr>
              <a:t>www.med.cam.ac.uk/.../principles/cs/cs.htm1.jpg </a:t>
            </a:r>
          </a:p>
        </p:txBody>
      </p:sp>
      <p:pic>
        <p:nvPicPr>
          <p:cNvPr id="30727" name="Picture 7" descr="The image “http://www.mun.ca/biology/desmid/brian/BIOL2060/BIOL2060-18/1831.jpg” cannot be displayed, because it contains errors."/>
          <p:cNvPicPr>
            <a:picLocks noChangeAspect="1" noChangeArrowheads="1"/>
          </p:cNvPicPr>
          <p:nvPr/>
        </p:nvPicPr>
        <p:blipFill>
          <a:blip r:embed="rId4" cstate="print">
            <a:lum contrast="12000"/>
          </a:blip>
          <a:srcRect/>
          <a:stretch>
            <a:fillRect/>
          </a:stretch>
        </p:blipFill>
        <p:spPr bwMode="auto">
          <a:xfrm>
            <a:off x="971550" y="3644900"/>
            <a:ext cx="6670675" cy="294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1" name="Picture 11" descr="nucenv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5600" y="1484313"/>
            <a:ext cx="1990725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lamins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113" y="908050"/>
            <a:ext cx="7488237" cy="568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2484438" y="260350"/>
            <a:ext cx="489749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Structure</a:t>
            </a:r>
            <a:r>
              <a:rPr lang="hu-HU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of </a:t>
            </a:r>
            <a:r>
              <a:rPr lang="hu-HU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the</a:t>
            </a:r>
            <a:r>
              <a:rPr lang="hu-HU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nuclear</a:t>
            </a:r>
            <a:r>
              <a:rPr lang="hu-HU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lamina</a:t>
            </a:r>
            <a:endParaRPr lang="hu-HU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AutoShape 13"/>
          <p:cNvSpPr>
            <a:spLocks noChangeArrowheads="1"/>
          </p:cNvSpPr>
          <p:nvPr/>
        </p:nvSpPr>
        <p:spPr bwMode="auto">
          <a:xfrm>
            <a:off x="6011863" y="2000250"/>
            <a:ext cx="2016125" cy="504825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22531" name="AutoShape 5"/>
          <p:cNvSpPr>
            <a:spLocks noChangeArrowheads="1"/>
          </p:cNvSpPr>
          <p:nvPr/>
        </p:nvSpPr>
        <p:spPr bwMode="auto">
          <a:xfrm>
            <a:off x="1116013" y="1989138"/>
            <a:ext cx="2016125" cy="504825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22532" name="AutoShape 6"/>
          <p:cNvSpPr>
            <a:spLocks noChangeArrowheads="1"/>
          </p:cNvSpPr>
          <p:nvPr/>
        </p:nvSpPr>
        <p:spPr bwMode="auto">
          <a:xfrm>
            <a:off x="3563938" y="2000250"/>
            <a:ext cx="2016125" cy="504825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grpSp>
        <p:nvGrpSpPr>
          <p:cNvPr id="2" name="Group 69"/>
          <p:cNvGrpSpPr>
            <a:grpSpLocks/>
          </p:cNvGrpSpPr>
          <p:nvPr/>
        </p:nvGrpSpPr>
        <p:grpSpPr bwMode="auto">
          <a:xfrm>
            <a:off x="0" y="2527300"/>
            <a:ext cx="8027988" cy="1608138"/>
            <a:chOff x="0" y="1117"/>
            <a:chExt cx="5057" cy="1013"/>
          </a:xfrm>
        </p:grpSpPr>
        <p:grpSp>
          <p:nvGrpSpPr>
            <p:cNvPr id="22580" name="Group 68"/>
            <p:cNvGrpSpPr>
              <a:grpSpLocks/>
            </p:cNvGrpSpPr>
            <p:nvPr/>
          </p:nvGrpSpPr>
          <p:grpSpPr bwMode="auto">
            <a:xfrm>
              <a:off x="703" y="1117"/>
              <a:ext cx="4354" cy="182"/>
              <a:chOff x="703" y="1117"/>
              <a:chExt cx="4354" cy="182"/>
            </a:xfrm>
          </p:grpSpPr>
          <p:sp>
            <p:nvSpPr>
              <p:cNvPr id="22585" name="Oval 7"/>
              <p:cNvSpPr>
                <a:spLocks noChangeArrowheads="1"/>
              </p:cNvSpPr>
              <p:nvPr/>
            </p:nvSpPr>
            <p:spPr bwMode="auto">
              <a:xfrm>
                <a:off x="703" y="1117"/>
                <a:ext cx="181" cy="182"/>
              </a:xfrm>
              <a:prstGeom prst="ellipse">
                <a:avLst/>
              </a:prstGeom>
              <a:solidFill>
                <a:srgbClr val="FF99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22586" name="Oval 8"/>
              <p:cNvSpPr>
                <a:spLocks noChangeArrowheads="1"/>
              </p:cNvSpPr>
              <p:nvPr/>
            </p:nvSpPr>
            <p:spPr bwMode="auto">
              <a:xfrm>
                <a:off x="1746" y="1117"/>
                <a:ext cx="181" cy="182"/>
              </a:xfrm>
              <a:prstGeom prst="ellipse">
                <a:avLst/>
              </a:prstGeom>
              <a:solidFill>
                <a:srgbClr val="FF99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22587" name="Oval 9"/>
              <p:cNvSpPr>
                <a:spLocks noChangeArrowheads="1"/>
              </p:cNvSpPr>
              <p:nvPr/>
            </p:nvSpPr>
            <p:spPr bwMode="auto">
              <a:xfrm>
                <a:off x="2199" y="1117"/>
                <a:ext cx="181" cy="182"/>
              </a:xfrm>
              <a:prstGeom prst="ellipse">
                <a:avLst/>
              </a:prstGeom>
              <a:solidFill>
                <a:srgbClr val="FF99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22588" name="Oval 10"/>
              <p:cNvSpPr>
                <a:spLocks noChangeArrowheads="1"/>
              </p:cNvSpPr>
              <p:nvPr/>
            </p:nvSpPr>
            <p:spPr bwMode="auto">
              <a:xfrm>
                <a:off x="3288" y="1117"/>
                <a:ext cx="181" cy="182"/>
              </a:xfrm>
              <a:prstGeom prst="ellipse">
                <a:avLst/>
              </a:prstGeom>
              <a:solidFill>
                <a:srgbClr val="FF99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22589" name="Oval 12"/>
              <p:cNvSpPr>
                <a:spLocks noChangeArrowheads="1"/>
              </p:cNvSpPr>
              <p:nvPr/>
            </p:nvSpPr>
            <p:spPr bwMode="auto">
              <a:xfrm>
                <a:off x="4876" y="1117"/>
                <a:ext cx="181" cy="182"/>
              </a:xfrm>
              <a:prstGeom prst="ellipse">
                <a:avLst/>
              </a:prstGeom>
              <a:solidFill>
                <a:srgbClr val="FF99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22590" name="Oval 11"/>
              <p:cNvSpPr>
                <a:spLocks noChangeArrowheads="1"/>
              </p:cNvSpPr>
              <p:nvPr/>
            </p:nvSpPr>
            <p:spPr bwMode="auto">
              <a:xfrm>
                <a:off x="3788" y="1117"/>
                <a:ext cx="181" cy="182"/>
              </a:xfrm>
              <a:prstGeom prst="ellipse">
                <a:avLst/>
              </a:prstGeom>
              <a:solidFill>
                <a:srgbClr val="FF99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22591" name="Oval 14"/>
              <p:cNvSpPr>
                <a:spLocks noChangeArrowheads="1"/>
              </p:cNvSpPr>
              <p:nvPr/>
            </p:nvSpPr>
            <p:spPr bwMode="auto">
              <a:xfrm>
                <a:off x="2381" y="1117"/>
                <a:ext cx="181" cy="182"/>
              </a:xfrm>
              <a:prstGeom prst="ellipse">
                <a:avLst/>
              </a:prstGeom>
              <a:solidFill>
                <a:srgbClr val="99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22592" name="Oval 15"/>
              <p:cNvSpPr>
                <a:spLocks noChangeArrowheads="1"/>
              </p:cNvSpPr>
              <p:nvPr/>
            </p:nvSpPr>
            <p:spPr bwMode="auto">
              <a:xfrm>
                <a:off x="1066" y="1117"/>
                <a:ext cx="181" cy="182"/>
              </a:xfrm>
              <a:prstGeom prst="ellipse">
                <a:avLst/>
              </a:prstGeom>
              <a:solidFill>
                <a:srgbClr val="99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22593" name="Oval 16"/>
              <p:cNvSpPr>
                <a:spLocks noChangeArrowheads="1"/>
              </p:cNvSpPr>
              <p:nvPr/>
            </p:nvSpPr>
            <p:spPr bwMode="auto">
              <a:xfrm>
                <a:off x="3107" y="1117"/>
                <a:ext cx="181" cy="182"/>
              </a:xfrm>
              <a:prstGeom prst="ellipse">
                <a:avLst/>
              </a:prstGeom>
              <a:solidFill>
                <a:srgbClr val="99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22594" name="Oval 17"/>
              <p:cNvSpPr>
                <a:spLocks noChangeArrowheads="1"/>
              </p:cNvSpPr>
              <p:nvPr/>
            </p:nvSpPr>
            <p:spPr bwMode="auto">
              <a:xfrm>
                <a:off x="3970" y="1117"/>
                <a:ext cx="181" cy="182"/>
              </a:xfrm>
              <a:prstGeom prst="ellipse">
                <a:avLst/>
              </a:prstGeom>
              <a:solidFill>
                <a:srgbClr val="99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22595" name="Oval 18"/>
              <p:cNvSpPr>
                <a:spLocks noChangeArrowheads="1"/>
              </p:cNvSpPr>
              <p:nvPr/>
            </p:nvSpPr>
            <p:spPr bwMode="auto">
              <a:xfrm>
                <a:off x="4694" y="1117"/>
                <a:ext cx="181" cy="182"/>
              </a:xfrm>
              <a:prstGeom prst="ellipse">
                <a:avLst/>
              </a:prstGeom>
              <a:solidFill>
                <a:srgbClr val="99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22596" name="Oval 19"/>
              <p:cNvSpPr>
                <a:spLocks noChangeArrowheads="1"/>
              </p:cNvSpPr>
              <p:nvPr/>
            </p:nvSpPr>
            <p:spPr bwMode="auto">
              <a:xfrm>
                <a:off x="1565" y="1117"/>
                <a:ext cx="181" cy="182"/>
              </a:xfrm>
              <a:prstGeom prst="ellipse">
                <a:avLst/>
              </a:prstGeom>
              <a:solidFill>
                <a:srgbClr val="99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22597" name="Oval 20"/>
              <p:cNvSpPr>
                <a:spLocks noChangeArrowheads="1"/>
              </p:cNvSpPr>
              <p:nvPr/>
            </p:nvSpPr>
            <p:spPr bwMode="auto">
              <a:xfrm>
                <a:off x="884" y="1117"/>
                <a:ext cx="181" cy="182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22598" name="Oval 21"/>
              <p:cNvSpPr>
                <a:spLocks noChangeArrowheads="1"/>
              </p:cNvSpPr>
              <p:nvPr/>
            </p:nvSpPr>
            <p:spPr bwMode="auto">
              <a:xfrm>
                <a:off x="4513" y="1117"/>
                <a:ext cx="181" cy="182"/>
              </a:xfrm>
              <a:prstGeom prst="ellipse">
                <a:avLst/>
              </a:prstGeom>
              <a:solidFill>
                <a:schemeClr val="hlink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22599" name="Oval 22"/>
              <p:cNvSpPr>
                <a:spLocks noChangeArrowheads="1"/>
              </p:cNvSpPr>
              <p:nvPr/>
            </p:nvSpPr>
            <p:spPr bwMode="auto">
              <a:xfrm>
                <a:off x="4151" y="1117"/>
                <a:ext cx="181" cy="182"/>
              </a:xfrm>
              <a:prstGeom prst="ellipse">
                <a:avLst/>
              </a:prstGeom>
              <a:solidFill>
                <a:schemeClr val="hlink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22600" name="Oval 23"/>
              <p:cNvSpPr>
                <a:spLocks noChangeArrowheads="1"/>
              </p:cNvSpPr>
              <p:nvPr/>
            </p:nvSpPr>
            <p:spPr bwMode="auto">
              <a:xfrm>
                <a:off x="2562" y="1117"/>
                <a:ext cx="181" cy="182"/>
              </a:xfrm>
              <a:prstGeom prst="ellipse">
                <a:avLst/>
              </a:prstGeom>
              <a:solidFill>
                <a:schemeClr val="hlink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22601" name="Oval 24"/>
              <p:cNvSpPr>
                <a:spLocks noChangeArrowheads="1"/>
              </p:cNvSpPr>
              <p:nvPr/>
            </p:nvSpPr>
            <p:spPr bwMode="auto">
              <a:xfrm>
                <a:off x="2744" y="1117"/>
                <a:ext cx="181" cy="182"/>
              </a:xfrm>
              <a:prstGeom prst="ellipse">
                <a:avLst/>
              </a:prstGeom>
              <a:solidFill>
                <a:srgbClr val="FF99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22602" name="Oval 25"/>
              <p:cNvSpPr>
                <a:spLocks noChangeArrowheads="1"/>
              </p:cNvSpPr>
              <p:nvPr/>
            </p:nvSpPr>
            <p:spPr bwMode="auto">
              <a:xfrm>
                <a:off x="4332" y="1117"/>
                <a:ext cx="181" cy="182"/>
              </a:xfrm>
              <a:prstGeom prst="ellipse">
                <a:avLst/>
              </a:prstGeom>
              <a:solidFill>
                <a:srgbClr val="FF99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22603" name="Oval 26"/>
              <p:cNvSpPr>
                <a:spLocks noChangeArrowheads="1"/>
              </p:cNvSpPr>
              <p:nvPr/>
            </p:nvSpPr>
            <p:spPr bwMode="auto">
              <a:xfrm>
                <a:off x="1247" y="1117"/>
                <a:ext cx="181" cy="182"/>
              </a:xfrm>
              <a:prstGeom prst="ellipse">
                <a:avLst/>
              </a:prstGeom>
              <a:solidFill>
                <a:srgbClr val="FF99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22604" name="Oval 27"/>
              <p:cNvSpPr>
                <a:spLocks noChangeArrowheads="1"/>
              </p:cNvSpPr>
              <p:nvPr/>
            </p:nvSpPr>
            <p:spPr bwMode="auto">
              <a:xfrm>
                <a:off x="2925" y="1117"/>
                <a:ext cx="181" cy="182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22605" name="Oval 28"/>
              <p:cNvSpPr>
                <a:spLocks noChangeArrowheads="1"/>
              </p:cNvSpPr>
              <p:nvPr/>
            </p:nvSpPr>
            <p:spPr bwMode="auto">
              <a:xfrm>
                <a:off x="1383" y="1117"/>
                <a:ext cx="181" cy="182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sp>
          <p:nvSpPr>
            <p:cNvPr id="22581" name="Line 29"/>
            <p:cNvSpPr>
              <a:spLocks noChangeShapeType="1"/>
            </p:cNvSpPr>
            <p:nvPr/>
          </p:nvSpPr>
          <p:spPr bwMode="auto">
            <a:xfrm flipV="1">
              <a:off x="657" y="1207"/>
              <a:ext cx="499" cy="5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2582" name="Line 30"/>
            <p:cNvSpPr>
              <a:spLocks noChangeShapeType="1"/>
            </p:cNvSpPr>
            <p:nvPr/>
          </p:nvSpPr>
          <p:spPr bwMode="auto">
            <a:xfrm>
              <a:off x="1338" y="1253"/>
              <a:ext cx="0" cy="5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2583" name="Line 35"/>
            <p:cNvSpPr>
              <a:spLocks noChangeShapeType="1"/>
            </p:cNvSpPr>
            <p:nvPr/>
          </p:nvSpPr>
          <p:spPr bwMode="auto">
            <a:xfrm>
              <a:off x="1474" y="1253"/>
              <a:ext cx="317" cy="5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2584" name="Text Box 38"/>
            <p:cNvSpPr txBox="1">
              <a:spLocks noChangeArrowheads="1"/>
            </p:cNvSpPr>
            <p:nvPr/>
          </p:nvSpPr>
          <p:spPr bwMode="auto">
            <a:xfrm>
              <a:off x="0" y="1842"/>
              <a:ext cx="192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b="1">
                  <a:latin typeface="Comic Sans MS" pitchFamily="66" charset="0"/>
                </a:rPr>
                <a:t>Lamin A      B    C</a:t>
              </a:r>
            </a:p>
          </p:txBody>
        </p:sp>
      </p:grpSp>
      <p:grpSp>
        <p:nvGrpSpPr>
          <p:cNvPr id="4" name="Group 67"/>
          <p:cNvGrpSpPr>
            <a:grpSpLocks/>
          </p:cNvGrpSpPr>
          <p:nvPr/>
        </p:nvGrpSpPr>
        <p:grpSpPr bwMode="auto">
          <a:xfrm>
            <a:off x="1258888" y="2778125"/>
            <a:ext cx="6626225" cy="3175"/>
            <a:chOff x="793" y="1298"/>
            <a:chExt cx="4174" cy="2"/>
          </a:xfrm>
        </p:grpSpPr>
        <p:grpSp>
          <p:nvGrpSpPr>
            <p:cNvPr id="22559" name="Group 65"/>
            <p:cNvGrpSpPr>
              <a:grpSpLocks/>
            </p:cNvGrpSpPr>
            <p:nvPr/>
          </p:nvGrpSpPr>
          <p:grpSpPr bwMode="auto">
            <a:xfrm>
              <a:off x="2290" y="1298"/>
              <a:ext cx="1090" cy="2"/>
              <a:chOff x="2290" y="1298"/>
              <a:chExt cx="1090" cy="2"/>
            </a:xfrm>
          </p:grpSpPr>
          <p:cxnSp>
            <p:nvCxnSpPr>
              <p:cNvPr id="22574" name="AutoShape 46"/>
              <p:cNvCxnSpPr>
                <a:cxnSpLocks noChangeShapeType="1"/>
                <a:stCxn id="22587" idx="4"/>
                <a:endCxn id="22591" idx="4"/>
              </p:cNvCxnSpPr>
              <p:nvPr/>
            </p:nvCxnSpPr>
            <p:spPr bwMode="auto">
              <a:xfrm rot="16200000" flipH="1">
                <a:off x="2380" y="1209"/>
                <a:ext cx="1" cy="182"/>
              </a:xfrm>
              <a:prstGeom prst="curvedConnector3">
                <a:avLst>
                  <a:gd name="adj1" fmla="val 14400005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2575" name="AutoShape 47"/>
              <p:cNvCxnSpPr>
                <a:cxnSpLocks noChangeShapeType="1"/>
              </p:cNvCxnSpPr>
              <p:nvPr/>
            </p:nvCxnSpPr>
            <p:spPr bwMode="auto">
              <a:xfrm rot="16200000" flipH="1">
                <a:off x="2562" y="1208"/>
                <a:ext cx="1" cy="182"/>
              </a:xfrm>
              <a:prstGeom prst="curvedConnector3">
                <a:avLst>
                  <a:gd name="adj1" fmla="val 14400005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2576" name="AutoShape 48"/>
              <p:cNvCxnSpPr>
                <a:cxnSpLocks noChangeShapeType="1"/>
              </p:cNvCxnSpPr>
              <p:nvPr/>
            </p:nvCxnSpPr>
            <p:spPr bwMode="auto">
              <a:xfrm rot="16200000" flipH="1">
                <a:off x="2743" y="1208"/>
                <a:ext cx="1" cy="182"/>
              </a:xfrm>
              <a:prstGeom prst="curvedConnector3">
                <a:avLst>
                  <a:gd name="adj1" fmla="val 14400005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2577" name="AutoShape 49"/>
              <p:cNvCxnSpPr>
                <a:cxnSpLocks noChangeShapeType="1"/>
              </p:cNvCxnSpPr>
              <p:nvPr/>
            </p:nvCxnSpPr>
            <p:spPr bwMode="auto">
              <a:xfrm rot="16200000" flipH="1">
                <a:off x="3106" y="1208"/>
                <a:ext cx="1" cy="182"/>
              </a:xfrm>
              <a:prstGeom prst="curvedConnector3">
                <a:avLst>
                  <a:gd name="adj1" fmla="val 14400005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2578" name="AutoShape 50"/>
              <p:cNvCxnSpPr>
                <a:cxnSpLocks noChangeShapeType="1"/>
              </p:cNvCxnSpPr>
              <p:nvPr/>
            </p:nvCxnSpPr>
            <p:spPr bwMode="auto">
              <a:xfrm rot="16200000" flipH="1">
                <a:off x="3288" y="1208"/>
                <a:ext cx="1" cy="182"/>
              </a:xfrm>
              <a:prstGeom prst="curvedConnector3">
                <a:avLst>
                  <a:gd name="adj1" fmla="val 14400005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2579" name="AutoShape 51"/>
              <p:cNvCxnSpPr>
                <a:cxnSpLocks noChangeShapeType="1"/>
              </p:cNvCxnSpPr>
              <p:nvPr/>
            </p:nvCxnSpPr>
            <p:spPr bwMode="auto">
              <a:xfrm rot="16200000" flipH="1">
                <a:off x="2925" y="1208"/>
                <a:ext cx="1" cy="182"/>
              </a:xfrm>
              <a:prstGeom prst="curvedConnector3">
                <a:avLst>
                  <a:gd name="adj1" fmla="val 14400005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grpSp>
          <p:nvGrpSpPr>
            <p:cNvPr id="22560" name="Group 66"/>
            <p:cNvGrpSpPr>
              <a:grpSpLocks/>
            </p:cNvGrpSpPr>
            <p:nvPr/>
          </p:nvGrpSpPr>
          <p:grpSpPr bwMode="auto">
            <a:xfrm>
              <a:off x="3878" y="1298"/>
              <a:ext cx="1089" cy="1"/>
              <a:chOff x="3878" y="1298"/>
              <a:chExt cx="1089" cy="1"/>
            </a:xfrm>
          </p:grpSpPr>
          <p:cxnSp>
            <p:nvCxnSpPr>
              <p:cNvPr id="22568" name="AutoShape 52"/>
              <p:cNvCxnSpPr>
                <a:cxnSpLocks noChangeShapeType="1"/>
              </p:cNvCxnSpPr>
              <p:nvPr/>
            </p:nvCxnSpPr>
            <p:spPr bwMode="auto">
              <a:xfrm rot="16200000" flipH="1">
                <a:off x="3968" y="1208"/>
                <a:ext cx="1" cy="182"/>
              </a:xfrm>
              <a:prstGeom prst="curvedConnector3">
                <a:avLst>
                  <a:gd name="adj1" fmla="val 14400005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2569" name="AutoShape 53"/>
              <p:cNvCxnSpPr>
                <a:cxnSpLocks noChangeShapeType="1"/>
              </p:cNvCxnSpPr>
              <p:nvPr/>
            </p:nvCxnSpPr>
            <p:spPr bwMode="auto">
              <a:xfrm rot="16200000" flipH="1">
                <a:off x="4149" y="1208"/>
                <a:ext cx="1" cy="182"/>
              </a:xfrm>
              <a:prstGeom prst="curvedConnector3">
                <a:avLst>
                  <a:gd name="adj1" fmla="val 14400005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2570" name="AutoShape 54"/>
              <p:cNvCxnSpPr>
                <a:cxnSpLocks noChangeShapeType="1"/>
              </p:cNvCxnSpPr>
              <p:nvPr/>
            </p:nvCxnSpPr>
            <p:spPr bwMode="auto">
              <a:xfrm rot="16200000" flipH="1">
                <a:off x="4331" y="1208"/>
                <a:ext cx="1" cy="182"/>
              </a:xfrm>
              <a:prstGeom prst="curvedConnector3">
                <a:avLst>
                  <a:gd name="adj1" fmla="val 14400005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2571" name="AutoShape 55"/>
              <p:cNvCxnSpPr>
                <a:cxnSpLocks noChangeShapeType="1"/>
              </p:cNvCxnSpPr>
              <p:nvPr/>
            </p:nvCxnSpPr>
            <p:spPr bwMode="auto">
              <a:xfrm rot="16200000" flipH="1">
                <a:off x="4512" y="1208"/>
                <a:ext cx="1" cy="182"/>
              </a:xfrm>
              <a:prstGeom prst="curvedConnector3">
                <a:avLst>
                  <a:gd name="adj1" fmla="val 14400005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2572" name="AutoShape 56"/>
              <p:cNvCxnSpPr>
                <a:cxnSpLocks noChangeShapeType="1"/>
              </p:cNvCxnSpPr>
              <p:nvPr/>
            </p:nvCxnSpPr>
            <p:spPr bwMode="auto">
              <a:xfrm rot="16200000" flipH="1">
                <a:off x="4694" y="1208"/>
                <a:ext cx="1" cy="182"/>
              </a:xfrm>
              <a:prstGeom prst="curvedConnector3">
                <a:avLst>
                  <a:gd name="adj1" fmla="val 14400005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2573" name="AutoShape 57"/>
              <p:cNvCxnSpPr>
                <a:cxnSpLocks noChangeShapeType="1"/>
              </p:cNvCxnSpPr>
              <p:nvPr/>
            </p:nvCxnSpPr>
            <p:spPr bwMode="auto">
              <a:xfrm rot="16200000" flipH="1">
                <a:off x="4875" y="1208"/>
                <a:ext cx="1" cy="182"/>
              </a:xfrm>
              <a:prstGeom prst="curvedConnector3">
                <a:avLst>
                  <a:gd name="adj1" fmla="val 14400005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grpSp>
          <p:nvGrpSpPr>
            <p:cNvPr id="22561" name="Group 64"/>
            <p:cNvGrpSpPr>
              <a:grpSpLocks/>
            </p:cNvGrpSpPr>
            <p:nvPr/>
          </p:nvGrpSpPr>
          <p:grpSpPr bwMode="auto">
            <a:xfrm>
              <a:off x="793" y="1298"/>
              <a:ext cx="1090" cy="1"/>
              <a:chOff x="793" y="1298"/>
              <a:chExt cx="1090" cy="1"/>
            </a:xfrm>
          </p:grpSpPr>
          <p:cxnSp>
            <p:nvCxnSpPr>
              <p:cNvPr id="22562" name="AutoShape 58"/>
              <p:cNvCxnSpPr>
                <a:cxnSpLocks noChangeShapeType="1"/>
              </p:cNvCxnSpPr>
              <p:nvPr/>
            </p:nvCxnSpPr>
            <p:spPr bwMode="auto">
              <a:xfrm rot="16200000" flipH="1">
                <a:off x="883" y="1208"/>
                <a:ext cx="1" cy="182"/>
              </a:xfrm>
              <a:prstGeom prst="curvedConnector3">
                <a:avLst>
                  <a:gd name="adj1" fmla="val 14400005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2563" name="AutoShape 59"/>
              <p:cNvCxnSpPr>
                <a:cxnSpLocks noChangeShapeType="1"/>
              </p:cNvCxnSpPr>
              <p:nvPr/>
            </p:nvCxnSpPr>
            <p:spPr bwMode="auto">
              <a:xfrm rot="16200000" flipH="1">
                <a:off x="1065" y="1208"/>
                <a:ext cx="1" cy="182"/>
              </a:xfrm>
              <a:prstGeom prst="curvedConnector3">
                <a:avLst>
                  <a:gd name="adj1" fmla="val 14400005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2564" name="AutoShape 60"/>
              <p:cNvCxnSpPr>
                <a:cxnSpLocks noChangeShapeType="1"/>
              </p:cNvCxnSpPr>
              <p:nvPr/>
            </p:nvCxnSpPr>
            <p:spPr bwMode="auto">
              <a:xfrm rot="16200000" flipH="1">
                <a:off x="1246" y="1208"/>
                <a:ext cx="1" cy="182"/>
              </a:xfrm>
              <a:prstGeom prst="curvedConnector3">
                <a:avLst>
                  <a:gd name="adj1" fmla="val 14400005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2565" name="AutoShape 61"/>
              <p:cNvCxnSpPr>
                <a:cxnSpLocks noChangeShapeType="1"/>
              </p:cNvCxnSpPr>
              <p:nvPr/>
            </p:nvCxnSpPr>
            <p:spPr bwMode="auto">
              <a:xfrm rot="16200000" flipH="1">
                <a:off x="1428" y="1208"/>
                <a:ext cx="1" cy="182"/>
              </a:xfrm>
              <a:prstGeom prst="curvedConnector3">
                <a:avLst>
                  <a:gd name="adj1" fmla="val 14400005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2566" name="AutoShape 62"/>
              <p:cNvCxnSpPr>
                <a:cxnSpLocks noChangeShapeType="1"/>
              </p:cNvCxnSpPr>
              <p:nvPr/>
            </p:nvCxnSpPr>
            <p:spPr bwMode="auto">
              <a:xfrm rot="16200000" flipH="1">
                <a:off x="1609" y="1208"/>
                <a:ext cx="1" cy="182"/>
              </a:xfrm>
              <a:prstGeom prst="curvedConnector3">
                <a:avLst>
                  <a:gd name="adj1" fmla="val 14400005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2567" name="AutoShape 63"/>
              <p:cNvCxnSpPr>
                <a:cxnSpLocks noChangeShapeType="1"/>
              </p:cNvCxnSpPr>
              <p:nvPr/>
            </p:nvCxnSpPr>
            <p:spPr bwMode="auto">
              <a:xfrm rot="16200000" flipH="1">
                <a:off x="1791" y="1208"/>
                <a:ext cx="1" cy="182"/>
              </a:xfrm>
              <a:prstGeom prst="curvedConnector3">
                <a:avLst>
                  <a:gd name="adj1" fmla="val 14400005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</p:grpSp>
      <p:grpSp>
        <p:nvGrpSpPr>
          <p:cNvPr id="8" name="Group 74"/>
          <p:cNvGrpSpPr>
            <a:grpSpLocks/>
          </p:cNvGrpSpPr>
          <p:nvPr/>
        </p:nvGrpSpPr>
        <p:grpSpPr bwMode="auto">
          <a:xfrm>
            <a:off x="3059113" y="1341438"/>
            <a:ext cx="3101975" cy="1304925"/>
            <a:chOff x="1927" y="384"/>
            <a:chExt cx="1954" cy="822"/>
          </a:xfrm>
        </p:grpSpPr>
        <p:sp>
          <p:nvSpPr>
            <p:cNvPr id="22555" name="Freeform 70"/>
            <p:cNvSpPr>
              <a:spLocks/>
            </p:cNvSpPr>
            <p:nvPr/>
          </p:nvSpPr>
          <p:spPr bwMode="auto">
            <a:xfrm>
              <a:off x="1927" y="618"/>
              <a:ext cx="137" cy="588"/>
            </a:xfrm>
            <a:custGeom>
              <a:avLst/>
              <a:gdLst>
                <a:gd name="T0" fmla="*/ 0 w 222"/>
                <a:gd name="T1" fmla="*/ 588 h 588"/>
                <a:gd name="T2" fmla="*/ 2 w 222"/>
                <a:gd name="T3" fmla="*/ 558 h 588"/>
                <a:gd name="T4" fmla="*/ 2 w 222"/>
                <a:gd name="T5" fmla="*/ 486 h 588"/>
                <a:gd name="T6" fmla="*/ 4 w 222"/>
                <a:gd name="T7" fmla="*/ 474 h 588"/>
                <a:gd name="T8" fmla="*/ 9 w 222"/>
                <a:gd name="T9" fmla="*/ 378 h 588"/>
                <a:gd name="T10" fmla="*/ 10 w 222"/>
                <a:gd name="T11" fmla="*/ 120 h 588"/>
                <a:gd name="T12" fmla="*/ 12 w 222"/>
                <a:gd name="T13" fmla="*/ 0 h 5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22"/>
                <a:gd name="T22" fmla="*/ 0 h 588"/>
                <a:gd name="T23" fmla="*/ 222 w 222"/>
                <a:gd name="T24" fmla="*/ 588 h 58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22" h="588">
                  <a:moveTo>
                    <a:pt x="0" y="588"/>
                  </a:moveTo>
                  <a:cubicBezTo>
                    <a:pt x="42" y="574"/>
                    <a:pt x="32" y="588"/>
                    <a:pt x="42" y="558"/>
                  </a:cubicBezTo>
                  <a:cubicBezTo>
                    <a:pt x="44" y="534"/>
                    <a:pt x="41" y="509"/>
                    <a:pt x="48" y="486"/>
                  </a:cubicBezTo>
                  <a:cubicBezTo>
                    <a:pt x="50" y="479"/>
                    <a:pt x="61" y="479"/>
                    <a:pt x="66" y="474"/>
                  </a:cubicBezTo>
                  <a:cubicBezTo>
                    <a:pt x="97" y="443"/>
                    <a:pt x="137" y="415"/>
                    <a:pt x="162" y="378"/>
                  </a:cubicBezTo>
                  <a:cubicBezTo>
                    <a:pt x="165" y="275"/>
                    <a:pt x="116" y="175"/>
                    <a:pt x="198" y="120"/>
                  </a:cubicBezTo>
                  <a:cubicBezTo>
                    <a:pt x="218" y="59"/>
                    <a:pt x="222" y="83"/>
                    <a:pt x="222" y="0"/>
                  </a:cubicBezTo>
                </a:path>
              </a:pathLst>
            </a:custGeom>
            <a:noFill/>
            <a:ln w="38100" cmpd="sng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2556" name="Freeform 71"/>
            <p:cNvSpPr>
              <a:spLocks/>
            </p:cNvSpPr>
            <p:nvPr/>
          </p:nvSpPr>
          <p:spPr bwMode="auto">
            <a:xfrm>
              <a:off x="2147" y="426"/>
              <a:ext cx="181" cy="756"/>
            </a:xfrm>
            <a:custGeom>
              <a:avLst/>
              <a:gdLst>
                <a:gd name="T0" fmla="*/ 61 w 181"/>
                <a:gd name="T1" fmla="*/ 756 h 756"/>
                <a:gd name="T2" fmla="*/ 31 w 181"/>
                <a:gd name="T3" fmla="*/ 642 h 756"/>
                <a:gd name="T4" fmla="*/ 37 w 181"/>
                <a:gd name="T5" fmla="*/ 366 h 756"/>
                <a:gd name="T6" fmla="*/ 13 w 181"/>
                <a:gd name="T7" fmla="*/ 198 h 756"/>
                <a:gd name="T8" fmla="*/ 25 w 181"/>
                <a:gd name="T9" fmla="*/ 114 h 756"/>
                <a:gd name="T10" fmla="*/ 151 w 181"/>
                <a:gd name="T11" fmla="*/ 36 h 756"/>
                <a:gd name="T12" fmla="*/ 169 w 181"/>
                <a:gd name="T13" fmla="*/ 18 h 756"/>
                <a:gd name="T14" fmla="*/ 181 w 181"/>
                <a:gd name="T15" fmla="*/ 0 h 75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81"/>
                <a:gd name="T25" fmla="*/ 0 h 756"/>
                <a:gd name="T26" fmla="*/ 181 w 181"/>
                <a:gd name="T27" fmla="*/ 756 h 75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81" h="756">
                  <a:moveTo>
                    <a:pt x="61" y="756"/>
                  </a:moveTo>
                  <a:cubicBezTo>
                    <a:pt x="0" y="744"/>
                    <a:pt x="26" y="710"/>
                    <a:pt x="31" y="642"/>
                  </a:cubicBezTo>
                  <a:cubicBezTo>
                    <a:pt x="33" y="550"/>
                    <a:pt x="34" y="458"/>
                    <a:pt x="37" y="366"/>
                  </a:cubicBezTo>
                  <a:cubicBezTo>
                    <a:pt x="39" y="306"/>
                    <a:pt x="48" y="250"/>
                    <a:pt x="13" y="198"/>
                  </a:cubicBezTo>
                  <a:cubicBezTo>
                    <a:pt x="15" y="181"/>
                    <a:pt x="13" y="137"/>
                    <a:pt x="25" y="114"/>
                  </a:cubicBezTo>
                  <a:cubicBezTo>
                    <a:pt x="47" y="70"/>
                    <a:pt x="107" y="51"/>
                    <a:pt x="151" y="36"/>
                  </a:cubicBezTo>
                  <a:cubicBezTo>
                    <a:pt x="157" y="30"/>
                    <a:pt x="164" y="25"/>
                    <a:pt x="169" y="18"/>
                  </a:cubicBezTo>
                  <a:cubicBezTo>
                    <a:pt x="174" y="12"/>
                    <a:pt x="181" y="0"/>
                    <a:pt x="181" y="0"/>
                  </a:cubicBezTo>
                </a:path>
              </a:pathLst>
            </a:custGeom>
            <a:noFill/>
            <a:ln w="38100" cmpd="sng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2557" name="Freeform 72"/>
            <p:cNvSpPr>
              <a:spLocks/>
            </p:cNvSpPr>
            <p:nvPr/>
          </p:nvSpPr>
          <p:spPr bwMode="auto">
            <a:xfrm>
              <a:off x="3468" y="420"/>
              <a:ext cx="138" cy="762"/>
            </a:xfrm>
            <a:custGeom>
              <a:avLst/>
              <a:gdLst>
                <a:gd name="T0" fmla="*/ 0 w 138"/>
                <a:gd name="T1" fmla="*/ 762 h 762"/>
                <a:gd name="T2" fmla="*/ 60 w 138"/>
                <a:gd name="T3" fmla="*/ 720 h 762"/>
                <a:gd name="T4" fmla="*/ 90 w 138"/>
                <a:gd name="T5" fmla="*/ 624 h 762"/>
                <a:gd name="T6" fmla="*/ 120 w 138"/>
                <a:gd name="T7" fmla="*/ 570 h 762"/>
                <a:gd name="T8" fmla="*/ 126 w 138"/>
                <a:gd name="T9" fmla="*/ 522 h 762"/>
                <a:gd name="T10" fmla="*/ 138 w 138"/>
                <a:gd name="T11" fmla="*/ 486 h 762"/>
                <a:gd name="T12" fmla="*/ 132 w 138"/>
                <a:gd name="T13" fmla="*/ 414 h 762"/>
                <a:gd name="T14" fmla="*/ 66 w 138"/>
                <a:gd name="T15" fmla="*/ 330 h 762"/>
                <a:gd name="T16" fmla="*/ 36 w 138"/>
                <a:gd name="T17" fmla="*/ 306 h 762"/>
                <a:gd name="T18" fmla="*/ 48 w 138"/>
                <a:gd name="T19" fmla="*/ 156 h 762"/>
                <a:gd name="T20" fmla="*/ 90 w 138"/>
                <a:gd name="T21" fmla="*/ 84 h 762"/>
                <a:gd name="T22" fmla="*/ 84 w 138"/>
                <a:gd name="T23" fmla="*/ 0 h 76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8"/>
                <a:gd name="T37" fmla="*/ 0 h 762"/>
                <a:gd name="T38" fmla="*/ 138 w 138"/>
                <a:gd name="T39" fmla="*/ 762 h 76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8" h="762">
                  <a:moveTo>
                    <a:pt x="0" y="762"/>
                  </a:moveTo>
                  <a:cubicBezTo>
                    <a:pt x="44" y="756"/>
                    <a:pt x="47" y="758"/>
                    <a:pt x="60" y="720"/>
                  </a:cubicBezTo>
                  <a:cubicBezTo>
                    <a:pt x="63" y="680"/>
                    <a:pt x="50" y="637"/>
                    <a:pt x="90" y="624"/>
                  </a:cubicBezTo>
                  <a:cubicBezTo>
                    <a:pt x="102" y="606"/>
                    <a:pt x="108" y="588"/>
                    <a:pt x="120" y="570"/>
                  </a:cubicBezTo>
                  <a:cubicBezTo>
                    <a:pt x="122" y="554"/>
                    <a:pt x="123" y="538"/>
                    <a:pt x="126" y="522"/>
                  </a:cubicBezTo>
                  <a:cubicBezTo>
                    <a:pt x="129" y="510"/>
                    <a:pt x="138" y="486"/>
                    <a:pt x="138" y="486"/>
                  </a:cubicBezTo>
                  <a:cubicBezTo>
                    <a:pt x="136" y="462"/>
                    <a:pt x="136" y="438"/>
                    <a:pt x="132" y="414"/>
                  </a:cubicBezTo>
                  <a:cubicBezTo>
                    <a:pt x="125" y="370"/>
                    <a:pt x="97" y="361"/>
                    <a:pt x="66" y="330"/>
                  </a:cubicBezTo>
                  <a:cubicBezTo>
                    <a:pt x="39" y="303"/>
                    <a:pt x="71" y="318"/>
                    <a:pt x="36" y="306"/>
                  </a:cubicBezTo>
                  <a:cubicBezTo>
                    <a:pt x="11" y="268"/>
                    <a:pt x="11" y="181"/>
                    <a:pt x="48" y="156"/>
                  </a:cubicBezTo>
                  <a:cubicBezTo>
                    <a:pt x="65" y="131"/>
                    <a:pt x="81" y="112"/>
                    <a:pt x="90" y="84"/>
                  </a:cubicBezTo>
                  <a:cubicBezTo>
                    <a:pt x="88" y="56"/>
                    <a:pt x="84" y="0"/>
                    <a:pt x="84" y="0"/>
                  </a:cubicBezTo>
                </a:path>
              </a:pathLst>
            </a:custGeom>
            <a:noFill/>
            <a:ln w="38100" cmpd="sng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2558" name="Freeform 73"/>
            <p:cNvSpPr>
              <a:spLocks/>
            </p:cNvSpPr>
            <p:nvPr/>
          </p:nvSpPr>
          <p:spPr bwMode="auto">
            <a:xfrm>
              <a:off x="3708" y="384"/>
              <a:ext cx="173" cy="792"/>
            </a:xfrm>
            <a:custGeom>
              <a:avLst/>
              <a:gdLst>
                <a:gd name="T0" fmla="*/ 90 w 173"/>
                <a:gd name="T1" fmla="*/ 792 h 792"/>
                <a:gd name="T2" fmla="*/ 54 w 173"/>
                <a:gd name="T3" fmla="*/ 750 h 792"/>
                <a:gd name="T4" fmla="*/ 0 w 173"/>
                <a:gd name="T5" fmla="*/ 420 h 792"/>
                <a:gd name="T6" fmla="*/ 18 w 173"/>
                <a:gd name="T7" fmla="*/ 336 h 792"/>
                <a:gd name="T8" fmla="*/ 72 w 173"/>
                <a:gd name="T9" fmla="*/ 294 h 792"/>
                <a:gd name="T10" fmla="*/ 102 w 173"/>
                <a:gd name="T11" fmla="*/ 264 h 792"/>
                <a:gd name="T12" fmla="*/ 126 w 173"/>
                <a:gd name="T13" fmla="*/ 228 h 792"/>
                <a:gd name="T14" fmla="*/ 162 w 173"/>
                <a:gd name="T15" fmla="*/ 198 h 792"/>
                <a:gd name="T16" fmla="*/ 132 w 173"/>
                <a:gd name="T17" fmla="*/ 0 h 79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3"/>
                <a:gd name="T28" fmla="*/ 0 h 792"/>
                <a:gd name="T29" fmla="*/ 173 w 173"/>
                <a:gd name="T30" fmla="*/ 792 h 79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3" h="792">
                  <a:moveTo>
                    <a:pt x="90" y="792"/>
                  </a:moveTo>
                  <a:cubicBezTo>
                    <a:pt x="66" y="784"/>
                    <a:pt x="62" y="774"/>
                    <a:pt x="54" y="750"/>
                  </a:cubicBezTo>
                  <a:cubicBezTo>
                    <a:pt x="60" y="638"/>
                    <a:pt x="65" y="517"/>
                    <a:pt x="0" y="420"/>
                  </a:cubicBezTo>
                  <a:cubicBezTo>
                    <a:pt x="3" y="400"/>
                    <a:pt x="8" y="355"/>
                    <a:pt x="18" y="336"/>
                  </a:cubicBezTo>
                  <a:cubicBezTo>
                    <a:pt x="28" y="316"/>
                    <a:pt x="72" y="294"/>
                    <a:pt x="72" y="294"/>
                  </a:cubicBezTo>
                  <a:cubicBezTo>
                    <a:pt x="86" y="252"/>
                    <a:pt x="65" y="301"/>
                    <a:pt x="102" y="264"/>
                  </a:cubicBezTo>
                  <a:cubicBezTo>
                    <a:pt x="112" y="254"/>
                    <a:pt x="118" y="240"/>
                    <a:pt x="126" y="228"/>
                  </a:cubicBezTo>
                  <a:cubicBezTo>
                    <a:pt x="135" y="215"/>
                    <a:pt x="151" y="209"/>
                    <a:pt x="162" y="198"/>
                  </a:cubicBezTo>
                  <a:cubicBezTo>
                    <a:pt x="161" y="171"/>
                    <a:pt x="173" y="41"/>
                    <a:pt x="132" y="0"/>
                  </a:cubicBezTo>
                </a:path>
              </a:pathLst>
            </a:custGeom>
            <a:noFill/>
            <a:ln w="38100" cmpd="sng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9" name="Group 82"/>
          <p:cNvGrpSpPr>
            <a:grpSpLocks/>
          </p:cNvGrpSpPr>
          <p:nvPr/>
        </p:nvGrpSpPr>
        <p:grpSpPr bwMode="auto">
          <a:xfrm>
            <a:off x="3805238" y="2720975"/>
            <a:ext cx="4129087" cy="2011363"/>
            <a:chOff x="2397" y="1253"/>
            <a:chExt cx="2601" cy="1267"/>
          </a:xfrm>
        </p:grpSpPr>
        <p:sp>
          <p:nvSpPr>
            <p:cNvPr id="22549" name="Freeform 75"/>
            <p:cNvSpPr>
              <a:spLocks/>
            </p:cNvSpPr>
            <p:nvPr/>
          </p:nvSpPr>
          <p:spPr bwMode="auto">
            <a:xfrm rot="-1047292">
              <a:off x="2397" y="1253"/>
              <a:ext cx="302" cy="1218"/>
            </a:xfrm>
            <a:custGeom>
              <a:avLst/>
              <a:gdLst>
                <a:gd name="T0" fmla="*/ 1 w 426"/>
                <a:gd name="T1" fmla="*/ 1170 h 1218"/>
                <a:gd name="T2" fmla="*/ 4 w 426"/>
                <a:gd name="T3" fmla="*/ 1050 h 1218"/>
                <a:gd name="T4" fmla="*/ 6 w 426"/>
                <a:gd name="T5" fmla="*/ 750 h 1218"/>
                <a:gd name="T6" fmla="*/ 1 w 426"/>
                <a:gd name="T7" fmla="*/ 660 h 1218"/>
                <a:gd name="T8" fmla="*/ 0 w 426"/>
                <a:gd name="T9" fmla="*/ 624 h 1218"/>
                <a:gd name="T10" fmla="*/ 1 w 426"/>
                <a:gd name="T11" fmla="*/ 126 h 1218"/>
                <a:gd name="T12" fmla="*/ 8 w 426"/>
                <a:gd name="T13" fmla="*/ 30 h 1218"/>
                <a:gd name="T14" fmla="*/ 14 w 426"/>
                <a:gd name="T15" fmla="*/ 0 h 1218"/>
                <a:gd name="T16" fmla="*/ 15 w 426"/>
                <a:gd name="T17" fmla="*/ 252 h 1218"/>
                <a:gd name="T18" fmla="*/ 23 w 426"/>
                <a:gd name="T19" fmla="*/ 372 h 1218"/>
                <a:gd name="T20" fmla="*/ 27 w 426"/>
                <a:gd name="T21" fmla="*/ 426 h 1218"/>
                <a:gd name="T22" fmla="*/ 33 w 426"/>
                <a:gd name="T23" fmla="*/ 504 h 1218"/>
                <a:gd name="T24" fmla="*/ 40 w 426"/>
                <a:gd name="T25" fmla="*/ 600 h 1218"/>
                <a:gd name="T26" fmla="*/ 44 w 426"/>
                <a:gd name="T27" fmla="*/ 654 h 1218"/>
                <a:gd name="T28" fmla="*/ 50 w 426"/>
                <a:gd name="T29" fmla="*/ 756 h 1218"/>
                <a:gd name="T30" fmla="*/ 53 w 426"/>
                <a:gd name="T31" fmla="*/ 828 h 1218"/>
                <a:gd name="T32" fmla="*/ 55 w 426"/>
                <a:gd name="T33" fmla="*/ 846 h 1218"/>
                <a:gd name="T34" fmla="*/ 53 w 426"/>
                <a:gd name="T35" fmla="*/ 1218 h 121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26"/>
                <a:gd name="T55" fmla="*/ 0 h 1218"/>
                <a:gd name="T56" fmla="*/ 426 w 426"/>
                <a:gd name="T57" fmla="*/ 1218 h 121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26" h="1218">
                  <a:moveTo>
                    <a:pt x="6" y="1170"/>
                  </a:moveTo>
                  <a:cubicBezTo>
                    <a:pt x="11" y="1126"/>
                    <a:pt x="12" y="1087"/>
                    <a:pt x="36" y="1050"/>
                  </a:cubicBezTo>
                  <a:cubicBezTo>
                    <a:pt x="65" y="934"/>
                    <a:pt x="56" y="983"/>
                    <a:pt x="42" y="750"/>
                  </a:cubicBezTo>
                  <a:cubicBezTo>
                    <a:pt x="40" y="724"/>
                    <a:pt x="21" y="686"/>
                    <a:pt x="12" y="660"/>
                  </a:cubicBezTo>
                  <a:cubicBezTo>
                    <a:pt x="8" y="648"/>
                    <a:pt x="0" y="624"/>
                    <a:pt x="0" y="624"/>
                  </a:cubicBezTo>
                  <a:cubicBezTo>
                    <a:pt x="1" y="547"/>
                    <a:pt x="6" y="239"/>
                    <a:pt x="12" y="126"/>
                  </a:cubicBezTo>
                  <a:cubicBezTo>
                    <a:pt x="14" y="81"/>
                    <a:pt x="33" y="63"/>
                    <a:pt x="60" y="30"/>
                  </a:cubicBezTo>
                  <a:cubicBezTo>
                    <a:pt x="73" y="14"/>
                    <a:pt x="114" y="0"/>
                    <a:pt x="114" y="0"/>
                  </a:cubicBezTo>
                  <a:cubicBezTo>
                    <a:pt x="116" y="84"/>
                    <a:pt x="115" y="168"/>
                    <a:pt x="120" y="252"/>
                  </a:cubicBezTo>
                  <a:cubicBezTo>
                    <a:pt x="122" y="278"/>
                    <a:pt x="173" y="346"/>
                    <a:pt x="186" y="372"/>
                  </a:cubicBezTo>
                  <a:cubicBezTo>
                    <a:pt x="195" y="389"/>
                    <a:pt x="201" y="409"/>
                    <a:pt x="210" y="426"/>
                  </a:cubicBezTo>
                  <a:cubicBezTo>
                    <a:pt x="225" y="452"/>
                    <a:pt x="252" y="476"/>
                    <a:pt x="264" y="504"/>
                  </a:cubicBezTo>
                  <a:cubicBezTo>
                    <a:pt x="281" y="543"/>
                    <a:pt x="281" y="569"/>
                    <a:pt x="312" y="600"/>
                  </a:cubicBezTo>
                  <a:cubicBezTo>
                    <a:pt x="320" y="623"/>
                    <a:pt x="336" y="633"/>
                    <a:pt x="348" y="654"/>
                  </a:cubicBezTo>
                  <a:cubicBezTo>
                    <a:pt x="366" y="685"/>
                    <a:pt x="379" y="722"/>
                    <a:pt x="390" y="756"/>
                  </a:cubicBezTo>
                  <a:cubicBezTo>
                    <a:pt x="399" y="782"/>
                    <a:pt x="411" y="802"/>
                    <a:pt x="420" y="828"/>
                  </a:cubicBezTo>
                  <a:cubicBezTo>
                    <a:pt x="422" y="834"/>
                    <a:pt x="426" y="846"/>
                    <a:pt x="426" y="846"/>
                  </a:cubicBezTo>
                  <a:cubicBezTo>
                    <a:pt x="420" y="1198"/>
                    <a:pt x="420" y="1074"/>
                    <a:pt x="420" y="1218"/>
                  </a:cubicBezTo>
                </a:path>
              </a:pathLst>
            </a:custGeom>
            <a:noFill/>
            <a:ln w="76200" cmpd="sng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2550" name="Freeform 77"/>
            <p:cNvSpPr>
              <a:spLocks/>
            </p:cNvSpPr>
            <p:nvPr/>
          </p:nvSpPr>
          <p:spPr bwMode="auto">
            <a:xfrm>
              <a:off x="2718" y="1296"/>
              <a:ext cx="477" cy="1170"/>
            </a:xfrm>
            <a:custGeom>
              <a:avLst/>
              <a:gdLst>
                <a:gd name="T0" fmla="*/ 12 w 477"/>
                <a:gd name="T1" fmla="*/ 1170 h 1170"/>
                <a:gd name="T2" fmla="*/ 54 w 477"/>
                <a:gd name="T3" fmla="*/ 1128 h 1170"/>
                <a:gd name="T4" fmla="*/ 78 w 477"/>
                <a:gd name="T5" fmla="*/ 1092 h 1170"/>
                <a:gd name="T6" fmla="*/ 66 w 477"/>
                <a:gd name="T7" fmla="*/ 774 h 1170"/>
                <a:gd name="T8" fmla="*/ 30 w 477"/>
                <a:gd name="T9" fmla="*/ 666 h 1170"/>
                <a:gd name="T10" fmla="*/ 18 w 477"/>
                <a:gd name="T11" fmla="*/ 630 h 1170"/>
                <a:gd name="T12" fmla="*/ 12 w 477"/>
                <a:gd name="T13" fmla="*/ 612 h 1170"/>
                <a:gd name="T14" fmla="*/ 54 w 477"/>
                <a:gd name="T15" fmla="*/ 372 h 1170"/>
                <a:gd name="T16" fmla="*/ 72 w 477"/>
                <a:gd name="T17" fmla="*/ 336 h 1170"/>
                <a:gd name="T18" fmla="*/ 102 w 477"/>
                <a:gd name="T19" fmla="*/ 0 h 1170"/>
                <a:gd name="T20" fmla="*/ 174 w 477"/>
                <a:gd name="T21" fmla="*/ 402 h 1170"/>
                <a:gd name="T22" fmla="*/ 210 w 477"/>
                <a:gd name="T23" fmla="*/ 492 h 1170"/>
                <a:gd name="T24" fmla="*/ 252 w 477"/>
                <a:gd name="T25" fmla="*/ 516 h 1170"/>
                <a:gd name="T26" fmla="*/ 294 w 477"/>
                <a:gd name="T27" fmla="*/ 606 h 1170"/>
                <a:gd name="T28" fmla="*/ 336 w 477"/>
                <a:gd name="T29" fmla="*/ 648 h 1170"/>
                <a:gd name="T30" fmla="*/ 402 w 477"/>
                <a:gd name="T31" fmla="*/ 786 h 1170"/>
                <a:gd name="T32" fmla="*/ 408 w 477"/>
                <a:gd name="T33" fmla="*/ 816 h 1170"/>
                <a:gd name="T34" fmla="*/ 426 w 477"/>
                <a:gd name="T35" fmla="*/ 828 h 1170"/>
                <a:gd name="T36" fmla="*/ 438 w 477"/>
                <a:gd name="T37" fmla="*/ 864 h 1170"/>
                <a:gd name="T38" fmla="*/ 462 w 477"/>
                <a:gd name="T39" fmla="*/ 900 h 1170"/>
                <a:gd name="T40" fmla="*/ 462 w 477"/>
                <a:gd name="T41" fmla="*/ 1050 h 1170"/>
                <a:gd name="T42" fmla="*/ 468 w 477"/>
                <a:gd name="T43" fmla="*/ 1170 h 117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77"/>
                <a:gd name="T67" fmla="*/ 0 h 1170"/>
                <a:gd name="T68" fmla="*/ 477 w 477"/>
                <a:gd name="T69" fmla="*/ 1170 h 117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77" h="1170">
                  <a:moveTo>
                    <a:pt x="12" y="1170"/>
                  </a:moveTo>
                  <a:cubicBezTo>
                    <a:pt x="46" y="1162"/>
                    <a:pt x="39" y="1155"/>
                    <a:pt x="54" y="1128"/>
                  </a:cubicBezTo>
                  <a:cubicBezTo>
                    <a:pt x="61" y="1115"/>
                    <a:pt x="78" y="1092"/>
                    <a:pt x="78" y="1092"/>
                  </a:cubicBezTo>
                  <a:cubicBezTo>
                    <a:pt x="81" y="984"/>
                    <a:pt x="97" y="878"/>
                    <a:pt x="66" y="774"/>
                  </a:cubicBezTo>
                  <a:cubicBezTo>
                    <a:pt x="55" y="738"/>
                    <a:pt x="42" y="702"/>
                    <a:pt x="30" y="666"/>
                  </a:cubicBezTo>
                  <a:cubicBezTo>
                    <a:pt x="26" y="654"/>
                    <a:pt x="22" y="642"/>
                    <a:pt x="18" y="630"/>
                  </a:cubicBezTo>
                  <a:cubicBezTo>
                    <a:pt x="16" y="624"/>
                    <a:pt x="12" y="612"/>
                    <a:pt x="12" y="612"/>
                  </a:cubicBezTo>
                  <a:cubicBezTo>
                    <a:pt x="15" y="551"/>
                    <a:pt x="0" y="426"/>
                    <a:pt x="54" y="372"/>
                  </a:cubicBezTo>
                  <a:cubicBezTo>
                    <a:pt x="58" y="359"/>
                    <a:pt x="71" y="349"/>
                    <a:pt x="72" y="336"/>
                  </a:cubicBezTo>
                  <a:cubicBezTo>
                    <a:pt x="78" y="224"/>
                    <a:pt x="8" y="62"/>
                    <a:pt x="102" y="0"/>
                  </a:cubicBezTo>
                  <a:cubicBezTo>
                    <a:pt x="248" y="29"/>
                    <a:pt x="78" y="306"/>
                    <a:pt x="174" y="402"/>
                  </a:cubicBezTo>
                  <a:cubicBezTo>
                    <a:pt x="183" y="425"/>
                    <a:pt x="191" y="476"/>
                    <a:pt x="210" y="492"/>
                  </a:cubicBezTo>
                  <a:cubicBezTo>
                    <a:pt x="222" y="502"/>
                    <a:pt x="239" y="507"/>
                    <a:pt x="252" y="516"/>
                  </a:cubicBezTo>
                  <a:cubicBezTo>
                    <a:pt x="258" y="533"/>
                    <a:pt x="284" y="593"/>
                    <a:pt x="294" y="606"/>
                  </a:cubicBezTo>
                  <a:cubicBezTo>
                    <a:pt x="306" y="621"/>
                    <a:pt x="336" y="648"/>
                    <a:pt x="336" y="648"/>
                  </a:cubicBezTo>
                  <a:cubicBezTo>
                    <a:pt x="351" y="693"/>
                    <a:pt x="374" y="748"/>
                    <a:pt x="402" y="786"/>
                  </a:cubicBezTo>
                  <a:cubicBezTo>
                    <a:pt x="404" y="796"/>
                    <a:pt x="403" y="807"/>
                    <a:pt x="408" y="816"/>
                  </a:cubicBezTo>
                  <a:cubicBezTo>
                    <a:pt x="412" y="822"/>
                    <a:pt x="422" y="822"/>
                    <a:pt x="426" y="828"/>
                  </a:cubicBezTo>
                  <a:cubicBezTo>
                    <a:pt x="433" y="839"/>
                    <a:pt x="434" y="852"/>
                    <a:pt x="438" y="864"/>
                  </a:cubicBezTo>
                  <a:cubicBezTo>
                    <a:pt x="443" y="878"/>
                    <a:pt x="462" y="900"/>
                    <a:pt x="462" y="900"/>
                  </a:cubicBezTo>
                  <a:cubicBezTo>
                    <a:pt x="477" y="1060"/>
                    <a:pt x="462" y="861"/>
                    <a:pt x="462" y="1050"/>
                  </a:cubicBezTo>
                  <a:cubicBezTo>
                    <a:pt x="462" y="1090"/>
                    <a:pt x="468" y="1170"/>
                    <a:pt x="468" y="1170"/>
                  </a:cubicBezTo>
                </a:path>
              </a:pathLst>
            </a:custGeom>
            <a:noFill/>
            <a:ln w="76200" cmpd="sng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2551" name="Freeform 78"/>
            <p:cNvSpPr>
              <a:spLocks/>
            </p:cNvSpPr>
            <p:nvPr/>
          </p:nvSpPr>
          <p:spPr bwMode="auto">
            <a:xfrm rot="417502">
              <a:off x="3198" y="1298"/>
              <a:ext cx="241" cy="1188"/>
            </a:xfrm>
            <a:custGeom>
              <a:avLst/>
              <a:gdLst>
                <a:gd name="T0" fmla="*/ 1 w 432"/>
                <a:gd name="T1" fmla="*/ 1098 h 1188"/>
                <a:gd name="T2" fmla="*/ 1 w 432"/>
                <a:gd name="T3" fmla="*/ 858 h 1188"/>
                <a:gd name="T4" fmla="*/ 1 w 432"/>
                <a:gd name="T5" fmla="*/ 822 h 1188"/>
                <a:gd name="T6" fmla="*/ 1 w 432"/>
                <a:gd name="T7" fmla="*/ 786 h 1188"/>
                <a:gd name="T8" fmla="*/ 2 w 432"/>
                <a:gd name="T9" fmla="*/ 612 h 1188"/>
                <a:gd name="T10" fmla="*/ 3 w 432"/>
                <a:gd name="T11" fmla="*/ 516 h 1188"/>
                <a:gd name="T12" fmla="*/ 2 w 432"/>
                <a:gd name="T13" fmla="*/ 384 h 1188"/>
                <a:gd name="T14" fmla="*/ 2 w 432"/>
                <a:gd name="T15" fmla="*/ 342 h 1188"/>
                <a:gd name="T16" fmla="*/ 1 w 432"/>
                <a:gd name="T17" fmla="*/ 306 h 1188"/>
                <a:gd name="T18" fmla="*/ 2 w 432"/>
                <a:gd name="T19" fmla="*/ 180 h 1188"/>
                <a:gd name="T20" fmla="*/ 3 w 432"/>
                <a:gd name="T21" fmla="*/ 0 h 1188"/>
                <a:gd name="T22" fmla="*/ 5 w 432"/>
                <a:gd name="T23" fmla="*/ 66 h 1188"/>
                <a:gd name="T24" fmla="*/ 7 w 432"/>
                <a:gd name="T25" fmla="*/ 318 h 1188"/>
                <a:gd name="T26" fmla="*/ 8 w 432"/>
                <a:gd name="T27" fmla="*/ 438 h 1188"/>
                <a:gd name="T28" fmla="*/ 9 w 432"/>
                <a:gd name="T29" fmla="*/ 468 h 1188"/>
                <a:gd name="T30" fmla="*/ 11 w 432"/>
                <a:gd name="T31" fmla="*/ 564 h 1188"/>
                <a:gd name="T32" fmla="*/ 12 w 432"/>
                <a:gd name="T33" fmla="*/ 684 h 1188"/>
                <a:gd name="T34" fmla="*/ 13 w 432"/>
                <a:gd name="T35" fmla="*/ 1038 h 1188"/>
                <a:gd name="T36" fmla="*/ 12 w 432"/>
                <a:gd name="T37" fmla="*/ 1146 h 1188"/>
                <a:gd name="T38" fmla="*/ 11 w 432"/>
                <a:gd name="T39" fmla="*/ 1188 h 118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32"/>
                <a:gd name="T61" fmla="*/ 0 h 1188"/>
                <a:gd name="T62" fmla="*/ 432 w 432"/>
                <a:gd name="T63" fmla="*/ 1188 h 1188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32" h="1188">
                  <a:moveTo>
                    <a:pt x="38" y="1098"/>
                  </a:moveTo>
                  <a:cubicBezTo>
                    <a:pt x="105" y="1076"/>
                    <a:pt x="81" y="913"/>
                    <a:pt x="44" y="858"/>
                  </a:cubicBezTo>
                  <a:cubicBezTo>
                    <a:pt x="36" y="846"/>
                    <a:pt x="25" y="836"/>
                    <a:pt x="20" y="822"/>
                  </a:cubicBezTo>
                  <a:cubicBezTo>
                    <a:pt x="16" y="810"/>
                    <a:pt x="8" y="786"/>
                    <a:pt x="8" y="786"/>
                  </a:cubicBezTo>
                  <a:cubicBezTo>
                    <a:pt x="12" y="716"/>
                    <a:pt x="0" y="653"/>
                    <a:pt x="62" y="612"/>
                  </a:cubicBezTo>
                  <a:cubicBezTo>
                    <a:pt x="80" y="585"/>
                    <a:pt x="84" y="548"/>
                    <a:pt x="92" y="516"/>
                  </a:cubicBezTo>
                  <a:cubicBezTo>
                    <a:pt x="82" y="332"/>
                    <a:pt x="109" y="455"/>
                    <a:pt x="68" y="384"/>
                  </a:cubicBezTo>
                  <a:cubicBezTo>
                    <a:pt x="64" y="377"/>
                    <a:pt x="58" y="348"/>
                    <a:pt x="56" y="342"/>
                  </a:cubicBezTo>
                  <a:cubicBezTo>
                    <a:pt x="52" y="330"/>
                    <a:pt x="44" y="306"/>
                    <a:pt x="44" y="306"/>
                  </a:cubicBezTo>
                  <a:cubicBezTo>
                    <a:pt x="46" y="264"/>
                    <a:pt x="48" y="222"/>
                    <a:pt x="50" y="180"/>
                  </a:cubicBezTo>
                  <a:cubicBezTo>
                    <a:pt x="56" y="39"/>
                    <a:pt x="18" y="24"/>
                    <a:pt x="116" y="0"/>
                  </a:cubicBezTo>
                  <a:cubicBezTo>
                    <a:pt x="195" y="10"/>
                    <a:pt x="154" y="0"/>
                    <a:pt x="176" y="66"/>
                  </a:cubicBezTo>
                  <a:cubicBezTo>
                    <a:pt x="179" y="143"/>
                    <a:pt x="171" y="247"/>
                    <a:pt x="218" y="318"/>
                  </a:cubicBezTo>
                  <a:cubicBezTo>
                    <a:pt x="229" y="361"/>
                    <a:pt x="252" y="406"/>
                    <a:pt x="284" y="438"/>
                  </a:cubicBezTo>
                  <a:cubicBezTo>
                    <a:pt x="299" y="498"/>
                    <a:pt x="276" y="436"/>
                    <a:pt x="308" y="468"/>
                  </a:cubicBezTo>
                  <a:cubicBezTo>
                    <a:pt x="325" y="485"/>
                    <a:pt x="351" y="541"/>
                    <a:pt x="368" y="564"/>
                  </a:cubicBezTo>
                  <a:cubicBezTo>
                    <a:pt x="382" y="606"/>
                    <a:pt x="405" y="641"/>
                    <a:pt x="416" y="684"/>
                  </a:cubicBezTo>
                  <a:cubicBezTo>
                    <a:pt x="425" y="813"/>
                    <a:pt x="432" y="895"/>
                    <a:pt x="422" y="1038"/>
                  </a:cubicBezTo>
                  <a:cubicBezTo>
                    <a:pt x="422" y="1041"/>
                    <a:pt x="390" y="1142"/>
                    <a:pt x="386" y="1146"/>
                  </a:cubicBezTo>
                  <a:cubicBezTo>
                    <a:pt x="372" y="1160"/>
                    <a:pt x="350" y="1169"/>
                    <a:pt x="350" y="1188"/>
                  </a:cubicBezTo>
                </a:path>
              </a:pathLst>
            </a:custGeom>
            <a:noFill/>
            <a:ln w="76200" cmpd="sng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2552" name="Freeform 79"/>
            <p:cNvSpPr>
              <a:spLocks/>
            </p:cNvSpPr>
            <p:nvPr/>
          </p:nvSpPr>
          <p:spPr bwMode="auto">
            <a:xfrm>
              <a:off x="4169" y="1258"/>
              <a:ext cx="429" cy="1262"/>
            </a:xfrm>
            <a:custGeom>
              <a:avLst/>
              <a:gdLst>
                <a:gd name="T0" fmla="*/ 103 w 429"/>
                <a:gd name="T1" fmla="*/ 1208 h 1262"/>
                <a:gd name="T2" fmla="*/ 61 w 429"/>
                <a:gd name="T3" fmla="*/ 1094 h 1262"/>
                <a:gd name="T4" fmla="*/ 19 w 429"/>
                <a:gd name="T5" fmla="*/ 1010 h 1262"/>
                <a:gd name="T6" fmla="*/ 55 w 429"/>
                <a:gd name="T7" fmla="*/ 806 h 1262"/>
                <a:gd name="T8" fmla="*/ 121 w 429"/>
                <a:gd name="T9" fmla="*/ 752 h 1262"/>
                <a:gd name="T10" fmla="*/ 145 w 429"/>
                <a:gd name="T11" fmla="*/ 716 h 1262"/>
                <a:gd name="T12" fmla="*/ 151 w 429"/>
                <a:gd name="T13" fmla="*/ 416 h 1262"/>
                <a:gd name="T14" fmla="*/ 223 w 429"/>
                <a:gd name="T15" fmla="*/ 236 h 1262"/>
                <a:gd name="T16" fmla="*/ 253 w 429"/>
                <a:gd name="T17" fmla="*/ 158 h 1262"/>
                <a:gd name="T18" fmla="*/ 289 w 429"/>
                <a:gd name="T19" fmla="*/ 68 h 1262"/>
                <a:gd name="T20" fmla="*/ 301 w 429"/>
                <a:gd name="T21" fmla="*/ 320 h 1262"/>
                <a:gd name="T22" fmla="*/ 361 w 429"/>
                <a:gd name="T23" fmla="*/ 434 h 1262"/>
                <a:gd name="T24" fmla="*/ 427 w 429"/>
                <a:gd name="T25" fmla="*/ 572 h 1262"/>
                <a:gd name="T26" fmla="*/ 397 w 429"/>
                <a:gd name="T27" fmla="*/ 824 h 1262"/>
                <a:gd name="T28" fmla="*/ 355 w 429"/>
                <a:gd name="T29" fmla="*/ 908 h 1262"/>
                <a:gd name="T30" fmla="*/ 331 w 429"/>
                <a:gd name="T31" fmla="*/ 944 h 1262"/>
                <a:gd name="T32" fmla="*/ 283 w 429"/>
                <a:gd name="T33" fmla="*/ 1118 h 1262"/>
                <a:gd name="T34" fmla="*/ 283 w 429"/>
                <a:gd name="T35" fmla="*/ 1262 h 12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29"/>
                <a:gd name="T55" fmla="*/ 0 h 1262"/>
                <a:gd name="T56" fmla="*/ 429 w 429"/>
                <a:gd name="T57" fmla="*/ 1262 h 126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29" h="1262">
                  <a:moveTo>
                    <a:pt x="103" y="1208"/>
                  </a:moveTo>
                  <a:cubicBezTo>
                    <a:pt x="129" y="1169"/>
                    <a:pt x="90" y="1123"/>
                    <a:pt x="61" y="1094"/>
                  </a:cubicBezTo>
                  <a:cubicBezTo>
                    <a:pt x="51" y="1064"/>
                    <a:pt x="33" y="1038"/>
                    <a:pt x="19" y="1010"/>
                  </a:cubicBezTo>
                  <a:cubicBezTo>
                    <a:pt x="21" y="970"/>
                    <a:pt x="0" y="843"/>
                    <a:pt x="55" y="806"/>
                  </a:cubicBezTo>
                  <a:cubicBezTo>
                    <a:pt x="70" y="783"/>
                    <a:pt x="94" y="761"/>
                    <a:pt x="121" y="752"/>
                  </a:cubicBezTo>
                  <a:cubicBezTo>
                    <a:pt x="126" y="738"/>
                    <a:pt x="144" y="730"/>
                    <a:pt x="145" y="716"/>
                  </a:cubicBezTo>
                  <a:cubicBezTo>
                    <a:pt x="153" y="616"/>
                    <a:pt x="146" y="516"/>
                    <a:pt x="151" y="416"/>
                  </a:cubicBezTo>
                  <a:cubicBezTo>
                    <a:pt x="153" y="388"/>
                    <a:pt x="205" y="262"/>
                    <a:pt x="223" y="236"/>
                  </a:cubicBezTo>
                  <a:cubicBezTo>
                    <a:pt x="233" y="195"/>
                    <a:pt x="245" y="207"/>
                    <a:pt x="253" y="158"/>
                  </a:cubicBezTo>
                  <a:cubicBezTo>
                    <a:pt x="253" y="157"/>
                    <a:pt x="243" y="0"/>
                    <a:pt x="289" y="68"/>
                  </a:cubicBezTo>
                  <a:cubicBezTo>
                    <a:pt x="293" y="152"/>
                    <a:pt x="292" y="236"/>
                    <a:pt x="301" y="320"/>
                  </a:cubicBezTo>
                  <a:cubicBezTo>
                    <a:pt x="305" y="363"/>
                    <a:pt x="337" y="402"/>
                    <a:pt x="361" y="434"/>
                  </a:cubicBezTo>
                  <a:cubicBezTo>
                    <a:pt x="390" y="473"/>
                    <a:pt x="409" y="528"/>
                    <a:pt x="427" y="572"/>
                  </a:cubicBezTo>
                  <a:cubicBezTo>
                    <a:pt x="423" y="698"/>
                    <a:pt x="429" y="728"/>
                    <a:pt x="397" y="824"/>
                  </a:cubicBezTo>
                  <a:cubicBezTo>
                    <a:pt x="387" y="854"/>
                    <a:pt x="370" y="881"/>
                    <a:pt x="355" y="908"/>
                  </a:cubicBezTo>
                  <a:cubicBezTo>
                    <a:pt x="348" y="921"/>
                    <a:pt x="331" y="944"/>
                    <a:pt x="331" y="944"/>
                  </a:cubicBezTo>
                  <a:cubicBezTo>
                    <a:pt x="318" y="998"/>
                    <a:pt x="285" y="1062"/>
                    <a:pt x="283" y="1118"/>
                  </a:cubicBezTo>
                  <a:cubicBezTo>
                    <a:pt x="281" y="1166"/>
                    <a:pt x="283" y="1214"/>
                    <a:pt x="283" y="1262"/>
                  </a:cubicBezTo>
                </a:path>
              </a:pathLst>
            </a:custGeom>
            <a:noFill/>
            <a:ln w="76200" cmpd="sng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2553" name="Freeform 80"/>
            <p:cNvSpPr>
              <a:spLocks/>
            </p:cNvSpPr>
            <p:nvPr/>
          </p:nvSpPr>
          <p:spPr bwMode="auto">
            <a:xfrm>
              <a:off x="3858" y="1282"/>
              <a:ext cx="276" cy="1226"/>
            </a:xfrm>
            <a:custGeom>
              <a:avLst/>
              <a:gdLst>
                <a:gd name="T0" fmla="*/ 210 w 276"/>
                <a:gd name="T1" fmla="*/ 1202 h 1226"/>
                <a:gd name="T2" fmla="*/ 186 w 276"/>
                <a:gd name="T3" fmla="*/ 1004 h 1226"/>
                <a:gd name="T4" fmla="*/ 114 w 276"/>
                <a:gd name="T5" fmla="*/ 878 h 1226"/>
                <a:gd name="T6" fmla="*/ 108 w 276"/>
                <a:gd name="T7" fmla="*/ 620 h 1226"/>
                <a:gd name="T8" fmla="*/ 60 w 276"/>
                <a:gd name="T9" fmla="*/ 458 h 1226"/>
                <a:gd name="T10" fmla="*/ 54 w 276"/>
                <a:gd name="T11" fmla="*/ 302 h 1226"/>
                <a:gd name="T12" fmla="*/ 36 w 276"/>
                <a:gd name="T13" fmla="*/ 248 h 1226"/>
                <a:gd name="T14" fmla="*/ 78 w 276"/>
                <a:gd name="T15" fmla="*/ 26 h 1226"/>
                <a:gd name="T16" fmla="*/ 138 w 276"/>
                <a:gd name="T17" fmla="*/ 410 h 1226"/>
                <a:gd name="T18" fmla="*/ 222 w 276"/>
                <a:gd name="T19" fmla="*/ 590 h 1226"/>
                <a:gd name="T20" fmla="*/ 246 w 276"/>
                <a:gd name="T21" fmla="*/ 1010 h 1226"/>
                <a:gd name="T22" fmla="*/ 252 w 276"/>
                <a:gd name="T23" fmla="*/ 1058 h 1226"/>
                <a:gd name="T24" fmla="*/ 276 w 276"/>
                <a:gd name="T25" fmla="*/ 1130 h 1226"/>
                <a:gd name="T26" fmla="*/ 276 w 276"/>
                <a:gd name="T27" fmla="*/ 1226 h 122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76"/>
                <a:gd name="T43" fmla="*/ 0 h 1226"/>
                <a:gd name="T44" fmla="*/ 276 w 276"/>
                <a:gd name="T45" fmla="*/ 1226 h 122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76" h="1226">
                  <a:moveTo>
                    <a:pt x="210" y="1202"/>
                  </a:moveTo>
                  <a:cubicBezTo>
                    <a:pt x="168" y="1139"/>
                    <a:pt x="195" y="1099"/>
                    <a:pt x="186" y="1004"/>
                  </a:cubicBezTo>
                  <a:cubicBezTo>
                    <a:pt x="182" y="964"/>
                    <a:pt x="141" y="905"/>
                    <a:pt x="114" y="878"/>
                  </a:cubicBezTo>
                  <a:cubicBezTo>
                    <a:pt x="112" y="792"/>
                    <a:pt x="113" y="706"/>
                    <a:pt x="108" y="620"/>
                  </a:cubicBezTo>
                  <a:cubicBezTo>
                    <a:pt x="105" y="570"/>
                    <a:pt x="70" y="509"/>
                    <a:pt x="60" y="458"/>
                  </a:cubicBezTo>
                  <a:cubicBezTo>
                    <a:pt x="58" y="406"/>
                    <a:pt x="59" y="354"/>
                    <a:pt x="54" y="302"/>
                  </a:cubicBezTo>
                  <a:cubicBezTo>
                    <a:pt x="52" y="283"/>
                    <a:pt x="36" y="248"/>
                    <a:pt x="36" y="248"/>
                  </a:cubicBezTo>
                  <a:cubicBezTo>
                    <a:pt x="39" y="147"/>
                    <a:pt x="0" y="0"/>
                    <a:pt x="78" y="26"/>
                  </a:cubicBezTo>
                  <a:cubicBezTo>
                    <a:pt x="120" y="151"/>
                    <a:pt x="55" y="299"/>
                    <a:pt x="138" y="410"/>
                  </a:cubicBezTo>
                  <a:cubicBezTo>
                    <a:pt x="159" y="472"/>
                    <a:pt x="186" y="536"/>
                    <a:pt x="222" y="590"/>
                  </a:cubicBezTo>
                  <a:cubicBezTo>
                    <a:pt x="223" y="666"/>
                    <a:pt x="169" y="895"/>
                    <a:pt x="246" y="1010"/>
                  </a:cubicBezTo>
                  <a:cubicBezTo>
                    <a:pt x="248" y="1026"/>
                    <a:pt x="249" y="1042"/>
                    <a:pt x="252" y="1058"/>
                  </a:cubicBezTo>
                  <a:cubicBezTo>
                    <a:pt x="256" y="1076"/>
                    <a:pt x="276" y="1110"/>
                    <a:pt x="276" y="1130"/>
                  </a:cubicBezTo>
                  <a:cubicBezTo>
                    <a:pt x="276" y="1162"/>
                    <a:pt x="276" y="1194"/>
                    <a:pt x="276" y="1226"/>
                  </a:cubicBezTo>
                </a:path>
              </a:pathLst>
            </a:custGeom>
            <a:noFill/>
            <a:ln w="76200" cmpd="sng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2554" name="Freeform 81"/>
            <p:cNvSpPr>
              <a:spLocks/>
            </p:cNvSpPr>
            <p:nvPr/>
          </p:nvSpPr>
          <p:spPr bwMode="auto">
            <a:xfrm>
              <a:off x="4542" y="1284"/>
              <a:ext cx="456" cy="1204"/>
            </a:xfrm>
            <a:custGeom>
              <a:avLst/>
              <a:gdLst>
                <a:gd name="T0" fmla="*/ 0 w 456"/>
                <a:gd name="T1" fmla="*/ 1122 h 1204"/>
                <a:gd name="T2" fmla="*/ 48 w 456"/>
                <a:gd name="T3" fmla="*/ 1074 h 1204"/>
                <a:gd name="T4" fmla="*/ 72 w 456"/>
                <a:gd name="T5" fmla="*/ 1020 h 1204"/>
                <a:gd name="T6" fmla="*/ 78 w 456"/>
                <a:gd name="T7" fmla="*/ 936 h 1204"/>
                <a:gd name="T8" fmla="*/ 84 w 456"/>
                <a:gd name="T9" fmla="*/ 894 h 1204"/>
                <a:gd name="T10" fmla="*/ 96 w 456"/>
                <a:gd name="T11" fmla="*/ 810 h 1204"/>
                <a:gd name="T12" fmla="*/ 120 w 456"/>
                <a:gd name="T13" fmla="*/ 798 h 1204"/>
                <a:gd name="T14" fmla="*/ 156 w 456"/>
                <a:gd name="T15" fmla="*/ 768 h 1204"/>
                <a:gd name="T16" fmla="*/ 216 w 456"/>
                <a:gd name="T17" fmla="*/ 744 h 1204"/>
                <a:gd name="T18" fmla="*/ 288 w 456"/>
                <a:gd name="T19" fmla="*/ 690 h 1204"/>
                <a:gd name="T20" fmla="*/ 318 w 456"/>
                <a:gd name="T21" fmla="*/ 624 h 1204"/>
                <a:gd name="T22" fmla="*/ 246 w 456"/>
                <a:gd name="T23" fmla="*/ 474 h 1204"/>
                <a:gd name="T24" fmla="*/ 222 w 456"/>
                <a:gd name="T25" fmla="*/ 438 h 1204"/>
                <a:gd name="T26" fmla="*/ 210 w 456"/>
                <a:gd name="T27" fmla="*/ 402 h 1204"/>
                <a:gd name="T28" fmla="*/ 216 w 456"/>
                <a:gd name="T29" fmla="*/ 324 h 1204"/>
                <a:gd name="T30" fmla="*/ 288 w 456"/>
                <a:gd name="T31" fmla="*/ 258 h 1204"/>
                <a:gd name="T32" fmla="*/ 300 w 456"/>
                <a:gd name="T33" fmla="*/ 240 h 1204"/>
                <a:gd name="T34" fmla="*/ 306 w 456"/>
                <a:gd name="T35" fmla="*/ 222 h 1204"/>
                <a:gd name="T36" fmla="*/ 330 w 456"/>
                <a:gd name="T37" fmla="*/ 186 h 1204"/>
                <a:gd name="T38" fmla="*/ 396 w 456"/>
                <a:gd name="T39" fmla="*/ 0 h 1204"/>
                <a:gd name="T40" fmla="*/ 384 w 456"/>
                <a:gd name="T41" fmla="*/ 108 h 1204"/>
                <a:gd name="T42" fmla="*/ 354 w 456"/>
                <a:gd name="T43" fmla="*/ 162 h 1204"/>
                <a:gd name="T44" fmla="*/ 384 w 456"/>
                <a:gd name="T45" fmla="*/ 252 h 1204"/>
                <a:gd name="T46" fmla="*/ 432 w 456"/>
                <a:gd name="T47" fmla="*/ 312 h 1204"/>
                <a:gd name="T48" fmla="*/ 456 w 456"/>
                <a:gd name="T49" fmla="*/ 360 h 1204"/>
                <a:gd name="T50" fmla="*/ 360 w 456"/>
                <a:gd name="T51" fmla="*/ 546 h 1204"/>
                <a:gd name="T52" fmla="*/ 264 w 456"/>
                <a:gd name="T53" fmla="*/ 648 h 1204"/>
                <a:gd name="T54" fmla="*/ 228 w 456"/>
                <a:gd name="T55" fmla="*/ 714 h 1204"/>
                <a:gd name="T56" fmla="*/ 228 w 456"/>
                <a:gd name="T57" fmla="*/ 894 h 1204"/>
                <a:gd name="T58" fmla="*/ 222 w 456"/>
                <a:gd name="T59" fmla="*/ 966 h 1204"/>
                <a:gd name="T60" fmla="*/ 210 w 456"/>
                <a:gd name="T61" fmla="*/ 1002 h 1204"/>
                <a:gd name="T62" fmla="*/ 84 w 456"/>
                <a:gd name="T63" fmla="*/ 1104 h 1204"/>
                <a:gd name="T64" fmla="*/ 72 w 456"/>
                <a:gd name="T65" fmla="*/ 1140 h 1204"/>
                <a:gd name="T66" fmla="*/ 66 w 456"/>
                <a:gd name="T67" fmla="*/ 1200 h 1204"/>
                <a:gd name="T68" fmla="*/ 54 w 456"/>
                <a:gd name="T69" fmla="*/ 1200 h 120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456"/>
                <a:gd name="T106" fmla="*/ 0 h 1204"/>
                <a:gd name="T107" fmla="*/ 456 w 456"/>
                <a:gd name="T108" fmla="*/ 1204 h 120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456" h="1204">
                  <a:moveTo>
                    <a:pt x="0" y="1122"/>
                  </a:moveTo>
                  <a:cubicBezTo>
                    <a:pt x="14" y="1101"/>
                    <a:pt x="27" y="1088"/>
                    <a:pt x="48" y="1074"/>
                  </a:cubicBezTo>
                  <a:cubicBezTo>
                    <a:pt x="59" y="1058"/>
                    <a:pt x="72" y="1020"/>
                    <a:pt x="72" y="1020"/>
                  </a:cubicBezTo>
                  <a:cubicBezTo>
                    <a:pt x="74" y="992"/>
                    <a:pt x="75" y="964"/>
                    <a:pt x="78" y="936"/>
                  </a:cubicBezTo>
                  <a:cubicBezTo>
                    <a:pt x="79" y="922"/>
                    <a:pt x="82" y="908"/>
                    <a:pt x="84" y="894"/>
                  </a:cubicBezTo>
                  <a:cubicBezTo>
                    <a:pt x="87" y="866"/>
                    <a:pt x="76" y="830"/>
                    <a:pt x="96" y="810"/>
                  </a:cubicBezTo>
                  <a:cubicBezTo>
                    <a:pt x="102" y="804"/>
                    <a:pt x="113" y="803"/>
                    <a:pt x="120" y="798"/>
                  </a:cubicBezTo>
                  <a:cubicBezTo>
                    <a:pt x="143" y="781"/>
                    <a:pt x="131" y="779"/>
                    <a:pt x="156" y="768"/>
                  </a:cubicBezTo>
                  <a:cubicBezTo>
                    <a:pt x="200" y="748"/>
                    <a:pt x="181" y="765"/>
                    <a:pt x="216" y="744"/>
                  </a:cubicBezTo>
                  <a:cubicBezTo>
                    <a:pt x="244" y="727"/>
                    <a:pt x="262" y="707"/>
                    <a:pt x="288" y="690"/>
                  </a:cubicBezTo>
                  <a:cubicBezTo>
                    <a:pt x="303" y="668"/>
                    <a:pt x="312" y="649"/>
                    <a:pt x="318" y="624"/>
                  </a:cubicBezTo>
                  <a:cubicBezTo>
                    <a:pt x="308" y="567"/>
                    <a:pt x="278" y="522"/>
                    <a:pt x="246" y="474"/>
                  </a:cubicBezTo>
                  <a:cubicBezTo>
                    <a:pt x="238" y="462"/>
                    <a:pt x="227" y="452"/>
                    <a:pt x="222" y="438"/>
                  </a:cubicBezTo>
                  <a:cubicBezTo>
                    <a:pt x="218" y="426"/>
                    <a:pt x="210" y="402"/>
                    <a:pt x="210" y="402"/>
                  </a:cubicBezTo>
                  <a:cubicBezTo>
                    <a:pt x="212" y="376"/>
                    <a:pt x="207" y="348"/>
                    <a:pt x="216" y="324"/>
                  </a:cubicBezTo>
                  <a:cubicBezTo>
                    <a:pt x="224" y="303"/>
                    <a:pt x="266" y="272"/>
                    <a:pt x="288" y="258"/>
                  </a:cubicBezTo>
                  <a:cubicBezTo>
                    <a:pt x="292" y="252"/>
                    <a:pt x="297" y="246"/>
                    <a:pt x="300" y="240"/>
                  </a:cubicBezTo>
                  <a:cubicBezTo>
                    <a:pt x="303" y="234"/>
                    <a:pt x="303" y="228"/>
                    <a:pt x="306" y="222"/>
                  </a:cubicBezTo>
                  <a:cubicBezTo>
                    <a:pt x="313" y="209"/>
                    <a:pt x="330" y="186"/>
                    <a:pt x="330" y="186"/>
                  </a:cubicBezTo>
                  <a:cubicBezTo>
                    <a:pt x="334" y="102"/>
                    <a:pt x="310" y="29"/>
                    <a:pt x="396" y="0"/>
                  </a:cubicBezTo>
                  <a:cubicBezTo>
                    <a:pt x="436" y="26"/>
                    <a:pt x="417" y="86"/>
                    <a:pt x="384" y="108"/>
                  </a:cubicBezTo>
                  <a:cubicBezTo>
                    <a:pt x="377" y="130"/>
                    <a:pt x="361" y="140"/>
                    <a:pt x="354" y="162"/>
                  </a:cubicBezTo>
                  <a:cubicBezTo>
                    <a:pt x="358" y="201"/>
                    <a:pt x="346" y="239"/>
                    <a:pt x="384" y="252"/>
                  </a:cubicBezTo>
                  <a:cubicBezTo>
                    <a:pt x="398" y="274"/>
                    <a:pt x="419" y="289"/>
                    <a:pt x="432" y="312"/>
                  </a:cubicBezTo>
                  <a:cubicBezTo>
                    <a:pt x="441" y="327"/>
                    <a:pt x="456" y="360"/>
                    <a:pt x="456" y="360"/>
                  </a:cubicBezTo>
                  <a:cubicBezTo>
                    <a:pt x="450" y="424"/>
                    <a:pt x="433" y="522"/>
                    <a:pt x="360" y="546"/>
                  </a:cubicBezTo>
                  <a:cubicBezTo>
                    <a:pt x="326" y="580"/>
                    <a:pt x="304" y="622"/>
                    <a:pt x="264" y="648"/>
                  </a:cubicBezTo>
                  <a:cubicBezTo>
                    <a:pt x="249" y="671"/>
                    <a:pt x="245" y="691"/>
                    <a:pt x="228" y="714"/>
                  </a:cubicBezTo>
                  <a:cubicBezTo>
                    <a:pt x="204" y="785"/>
                    <a:pt x="228" y="707"/>
                    <a:pt x="228" y="894"/>
                  </a:cubicBezTo>
                  <a:cubicBezTo>
                    <a:pt x="228" y="918"/>
                    <a:pt x="226" y="942"/>
                    <a:pt x="222" y="966"/>
                  </a:cubicBezTo>
                  <a:cubicBezTo>
                    <a:pt x="220" y="978"/>
                    <a:pt x="221" y="995"/>
                    <a:pt x="210" y="1002"/>
                  </a:cubicBezTo>
                  <a:cubicBezTo>
                    <a:pt x="165" y="1032"/>
                    <a:pt x="129" y="1074"/>
                    <a:pt x="84" y="1104"/>
                  </a:cubicBezTo>
                  <a:cubicBezTo>
                    <a:pt x="80" y="1116"/>
                    <a:pt x="73" y="1127"/>
                    <a:pt x="72" y="1140"/>
                  </a:cubicBezTo>
                  <a:cubicBezTo>
                    <a:pt x="70" y="1160"/>
                    <a:pt x="72" y="1181"/>
                    <a:pt x="66" y="1200"/>
                  </a:cubicBezTo>
                  <a:cubicBezTo>
                    <a:pt x="65" y="1204"/>
                    <a:pt x="58" y="1200"/>
                    <a:pt x="54" y="1200"/>
                  </a:cubicBezTo>
                </a:path>
              </a:pathLst>
            </a:custGeom>
            <a:noFill/>
            <a:ln w="76200" cmpd="sng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50259" name="Text Box 83"/>
          <p:cNvSpPr txBox="1">
            <a:spLocks noChangeArrowheads="1"/>
          </p:cNvSpPr>
          <p:nvPr/>
        </p:nvSpPr>
        <p:spPr bwMode="auto">
          <a:xfrm>
            <a:off x="3563938" y="4737100"/>
            <a:ext cx="45336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1" dirty="0" err="1" smtClean="0">
                <a:latin typeface="Comic Sans MS" pitchFamily="66" charset="0"/>
              </a:rPr>
              <a:t>Perinuclear</a:t>
            </a:r>
            <a:r>
              <a:rPr lang="hu-HU" b="1" dirty="0" smtClean="0">
                <a:latin typeface="Comic Sans MS" pitchFamily="66" charset="0"/>
              </a:rPr>
              <a:t> </a:t>
            </a:r>
            <a:r>
              <a:rPr lang="hu-HU" b="1" dirty="0" err="1" smtClean="0">
                <a:latin typeface="Comic Sans MS" pitchFamily="66" charset="0"/>
              </a:rPr>
              <a:t>heterochromatin</a:t>
            </a:r>
            <a:endParaRPr lang="hu-HU" b="1" dirty="0">
              <a:latin typeface="Comic Sans MS" pitchFamily="66" charset="0"/>
            </a:endParaRPr>
          </a:p>
        </p:txBody>
      </p:sp>
      <p:sp>
        <p:nvSpPr>
          <p:cNvPr id="50335" name="Rectangle 159"/>
          <p:cNvSpPr>
            <a:spLocks noChangeArrowheads="1"/>
          </p:cNvSpPr>
          <p:nvPr/>
        </p:nvSpPr>
        <p:spPr bwMode="auto">
          <a:xfrm>
            <a:off x="1682736" y="333375"/>
            <a:ext cx="58208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Role</a:t>
            </a:r>
            <a:r>
              <a:rPr lang="hu-HU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of </a:t>
            </a:r>
            <a:r>
              <a:rPr lang="hu-HU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lamins</a:t>
            </a:r>
            <a:r>
              <a:rPr lang="hu-HU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in</a:t>
            </a:r>
            <a:r>
              <a:rPr lang="hu-HU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building </a:t>
            </a:r>
            <a:r>
              <a:rPr lang="hu-HU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nuclear</a:t>
            </a:r>
            <a:r>
              <a:rPr lang="hu-HU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lamina</a:t>
            </a:r>
            <a:endParaRPr lang="hu-HU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10" name="Group 175"/>
          <p:cNvGrpSpPr>
            <a:grpSpLocks/>
          </p:cNvGrpSpPr>
          <p:nvPr/>
        </p:nvGrpSpPr>
        <p:grpSpPr bwMode="auto">
          <a:xfrm>
            <a:off x="1258888" y="2444750"/>
            <a:ext cx="6626225" cy="182563"/>
            <a:chOff x="793" y="1540"/>
            <a:chExt cx="4174" cy="115"/>
          </a:xfrm>
        </p:grpSpPr>
        <p:sp>
          <p:nvSpPr>
            <p:cNvPr id="22540" name="Line 166"/>
            <p:cNvSpPr>
              <a:spLocks noChangeShapeType="1"/>
            </p:cNvSpPr>
            <p:nvPr/>
          </p:nvSpPr>
          <p:spPr bwMode="auto">
            <a:xfrm>
              <a:off x="1338" y="1546"/>
              <a:ext cx="0" cy="91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2541" name="Line 167"/>
            <p:cNvSpPr>
              <a:spLocks noChangeShapeType="1"/>
            </p:cNvSpPr>
            <p:nvPr/>
          </p:nvSpPr>
          <p:spPr bwMode="auto">
            <a:xfrm>
              <a:off x="1837" y="1540"/>
              <a:ext cx="0" cy="91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2542" name="Line 168"/>
            <p:cNvSpPr>
              <a:spLocks noChangeShapeType="1"/>
            </p:cNvSpPr>
            <p:nvPr/>
          </p:nvSpPr>
          <p:spPr bwMode="auto">
            <a:xfrm>
              <a:off x="793" y="1546"/>
              <a:ext cx="0" cy="91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2543" name="Line 169"/>
            <p:cNvSpPr>
              <a:spLocks noChangeShapeType="1"/>
            </p:cNvSpPr>
            <p:nvPr/>
          </p:nvSpPr>
          <p:spPr bwMode="auto">
            <a:xfrm>
              <a:off x="2290" y="1549"/>
              <a:ext cx="0" cy="91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2544" name="Line 170"/>
            <p:cNvSpPr>
              <a:spLocks noChangeShapeType="1"/>
            </p:cNvSpPr>
            <p:nvPr/>
          </p:nvSpPr>
          <p:spPr bwMode="auto">
            <a:xfrm>
              <a:off x="3379" y="1549"/>
              <a:ext cx="0" cy="91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2545" name="Line 171"/>
            <p:cNvSpPr>
              <a:spLocks noChangeShapeType="1"/>
            </p:cNvSpPr>
            <p:nvPr/>
          </p:nvSpPr>
          <p:spPr bwMode="auto">
            <a:xfrm>
              <a:off x="2835" y="1564"/>
              <a:ext cx="0" cy="91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2546" name="Line 172"/>
            <p:cNvSpPr>
              <a:spLocks noChangeShapeType="1"/>
            </p:cNvSpPr>
            <p:nvPr/>
          </p:nvSpPr>
          <p:spPr bwMode="auto">
            <a:xfrm>
              <a:off x="3878" y="1552"/>
              <a:ext cx="0" cy="91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2547" name="Line 173"/>
            <p:cNvSpPr>
              <a:spLocks noChangeShapeType="1"/>
            </p:cNvSpPr>
            <p:nvPr/>
          </p:nvSpPr>
          <p:spPr bwMode="auto">
            <a:xfrm>
              <a:off x="4422" y="1549"/>
              <a:ext cx="0" cy="91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2548" name="Line 174"/>
            <p:cNvSpPr>
              <a:spLocks noChangeShapeType="1"/>
            </p:cNvSpPr>
            <p:nvPr/>
          </p:nvSpPr>
          <p:spPr bwMode="auto">
            <a:xfrm>
              <a:off x="4967" y="1540"/>
              <a:ext cx="0" cy="91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25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59" name="Rectangle 159"/>
          <p:cNvSpPr>
            <a:spLocks noChangeArrowheads="1"/>
          </p:cNvSpPr>
          <p:nvPr/>
        </p:nvSpPr>
        <p:spPr bwMode="auto">
          <a:xfrm>
            <a:off x="1154802" y="58287"/>
            <a:ext cx="71144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Nuclear</a:t>
            </a:r>
            <a:r>
              <a:rPr lang="hu-HU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lamina</a:t>
            </a:r>
            <a:r>
              <a:rPr lang="hu-HU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and </a:t>
            </a:r>
            <a:r>
              <a:rPr lang="hu-HU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the</a:t>
            </a:r>
            <a:r>
              <a:rPr lang="hu-HU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nuclear</a:t>
            </a:r>
            <a:r>
              <a:rPr lang="hu-HU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membrane</a:t>
            </a:r>
            <a:r>
              <a:rPr lang="hu-HU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cycle</a:t>
            </a:r>
            <a:endParaRPr lang="hu-HU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23555" name="Group 180"/>
          <p:cNvGrpSpPr>
            <a:grpSpLocks/>
          </p:cNvGrpSpPr>
          <p:nvPr/>
        </p:nvGrpSpPr>
        <p:grpSpPr bwMode="auto">
          <a:xfrm>
            <a:off x="1116013" y="333375"/>
            <a:ext cx="6911975" cy="1443038"/>
            <a:chOff x="703" y="210"/>
            <a:chExt cx="4354" cy="909"/>
          </a:xfrm>
        </p:grpSpPr>
        <p:grpSp>
          <p:nvGrpSpPr>
            <p:cNvPr id="23663" name="Group 157"/>
            <p:cNvGrpSpPr>
              <a:grpSpLocks/>
            </p:cNvGrpSpPr>
            <p:nvPr/>
          </p:nvGrpSpPr>
          <p:grpSpPr bwMode="auto">
            <a:xfrm>
              <a:off x="703" y="210"/>
              <a:ext cx="4354" cy="909"/>
              <a:chOff x="703" y="210"/>
              <a:chExt cx="4354" cy="909"/>
            </a:xfrm>
          </p:grpSpPr>
          <p:sp>
            <p:nvSpPr>
              <p:cNvPr id="23674" name="AutoShape 4"/>
              <p:cNvSpPr>
                <a:spLocks noChangeArrowheads="1"/>
              </p:cNvSpPr>
              <p:nvPr/>
            </p:nvSpPr>
            <p:spPr bwMode="auto">
              <a:xfrm>
                <a:off x="3787" y="625"/>
                <a:ext cx="1270" cy="318"/>
              </a:xfrm>
              <a:prstGeom prst="roundRect">
                <a:avLst>
                  <a:gd name="adj" fmla="val 16667"/>
                </a:avLst>
              </a:prstGeom>
              <a:solidFill>
                <a:srgbClr val="FFCC99"/>
              </a:solidFill>
              <a:ln w="762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23675" name="AutoShape 5"/>
              <p:cNvSpPr>
                <a:spLocks noChangeArrowheads="1"/>
              </p:cNvSpPr>
              <p:nvPr/>
            </p:nvSpPr>
            <p:spPr bwMode="auto">
              <a:xfrm>
                <a:off x="703" y="618"/>
                <a:ext cx="1270" cy="318"/>
              </a:xfrm>
              <a:prstGeom prst="roundRect">
                <a:avLst>
                  <a:gd name="adj" fmla="val 16667"/>
                </a:avLst>
              </a:prstGeom>
              <a:solidFill>
                <a:srgbClr val="FFCC99"/>
              </a:solidFill>
              <a:ln w="762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23676" name="AutoShape 6"/>
              <p:cNvSpPr>
                <a:spLocks noChangeArrowheads="1"/>
              </p:cNvSpPr>
              <p:nvPr/>
            </p:nvSpPr>
            <p:spPr bwMode="auto">
              <a:xfrm>
                <a:off x="2245" y="618"/>
                <a:ext cx="1270" cy="318"/>
              </a:xfrm>
              <a:prstGeom prst="roundRect">
                <a:avLst>
                  <a:gd name="adj" fmla="val 16667"/>
                </a:avLst>
              </a:prstGeom>
              <a:solidFill>
                <a:srgbClr val="FFCC99"/>
              </a:solidFill>
              <a:ln w="762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grpSp>
            <p:nvGrpSpPr>
              <p:cNvPr id="23677" name="Group 8"/>
              <p:cNvGrpSpPr>
                <a:grpSpLocks/>
              </p:cNvGrpSpPr>
              <p:nvPr/>
            </p:nvGrpSpPr>
            <p:grpSpPr bwMode="auto">
              <a:xfrm>
                <a:off x="703" y="935"/>
                <a:ext cx="4354" cy="182"/>
                <a:chOff x="703" y="1117"/>
                <a:chExt cx="4354" cy="182"/>
              </a:xfrm>
            </p:grpSpPr>
            <p:sp>
              <p:nvSpPr>
                <p:cNvPr id="23705" name="Oval 9"/>
                <p:cNvSpPr>
                  <a:spLocks noChangeArrowheads="1"/>
                </p:cNvSpPr>
                <p:nvPr/>
              </p:nvSpPr>
              <p:spPr bwMode="auto">
                <a:xfrm>
                  <a:off x="703" y="1117"/>
                  <a:ext cx="181" cy="182"/>
                </a:xfrm>
                <a:prstGeom prst="ellipse">
                  <a:avLst/>
                </a:prstGeom>
                <a:solidFill>
                  <a:srgbClr val="FF99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23706" name="Oval 10"/>
                <p:cNvSpPr>
                  <a:spLocks noChangeArrowheads="1"/>
                </p:cNvSpPr>
                <p:nvPr/>
              </p:nvSpPr>
              <p:spPr bwMode="auto">
                <a:xfrm>
                  <a:off x="1746" y="1117"/>
                  <a:ext cx="181" cy="182"/>
                </a:xfrm>
                <a:prstGeom prst="ellipse">
                  <a:avLst/>
                </a:prstGeom>
                <a:solidFill>
                  <a:srgbClr val="FF99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23707" name="Oval 11"/>
                <p:cNvSpPr>
                  <a:spLocks noChangeArrowheads="1"/>
                </p:cNvSpPr>
                <p:nvPr/>
              </p:nvSpPr>
              <p:spPr bwMode="auto">
                <a:xfrm>
                  <a:off x="2199" y="1117"/>
                  <a:ext cx="181" cy="182"/>
                </a:xfrm>
                <a:prstGeom prst="ellipse">
                  <a:avLst/>
                </a:prstGeom>
                <a:solidFill>
                  <a:srgbClr val="FF99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23708" name="Oval 12"/>
                <p:cNvSpPr>
                  <a:spLocks noChangeArrowheads="1"/>
                </p:cNvSpPr>
                <p:nvPr/>
              </p:nvSpPr>
              <p:spPr bwMode="auto">
                <a:xfrm>
                  <a:off x="3288" y="1117"/>
                  <a:ext cx="181" cy="182"/>
                </a:xfrm>
                <a:prstGeom prst="ellipse">
                  <a:avLst/>
                </a:prstGeom>
                <a:solidFill>
                  <a:srgbClr val="FF99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23709" name="Oval 13"/>
                <p:cNvSpPr>
                  <a:spLocks noChangeArrowheads="1"/>
                </p:cNvSpPr>
                <p:nvPr/>
              </p:nvSpPr>
              <p:spPr bwMode="auto">
                <a:xfrm>
                  <a:off x="4876" y="1117"/>
                  <a:ext cx="181" cy="182"/>
                </a:xfrm>
                <a:prstGeom prst="ellipse">
                  <a:avLst/>
                </a:prstGeom>
                <a:solidFill>
                  <a:srgbClr val="FF99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23710" name="Oval 14"/>
                <p:cNvSpPr>
                  <a:spLocks noChangeArrowheads="1"/>
                </p:cNvSpPr>
                <p:nvPr/>
              </p:nvSpPr>
              <p:spPr bwMode="auto">
                <a:xfrm>
                  <a:off x="3788" y="1117"/>
                  <a:ext cx="181" cy="182"/>
                </a:xfrm>
                <a:prstGeom prst="ellipse">
                  <a:avLst/>
                </a:prstGeom>
                <a:solidFill>
                  <a:srgbClr val="FF99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23711" name="Oval 15"/>
                <p:cNvSpPr>
                  <a:spLocks noChangeArrowheads="1"/>
                </p:cNvSpPr>
                <p:nvPr/>
              </p:nvSpPr>
              <p:spPr bwMode="auto">
                <a:xfrm>
                  <a:off x="2381" y="1117"/>
                  <a:ext cx="181" cy="182"/>
                </a:xfrm>
                <a:prstGeom prst="ellipse">
                  <a:avLst/>
                </a:prstGeom>
                <a:solidFill>
                  <a:srgbClr val="99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23712" name="Oval 16"/>
                <p:cNvSpPr>
                  <a:spLocks noChangeArrowheads="1"/>
                </p:cNvSpPr>
                <p:nvPr/>
              </p:nvSpPr>
              <p:spPr bwMode="auto">
                <a:xfrm>
                  <a:off x="1066" y="1117"/>
                  <a:ext cx="181" cy="182"/>
                </a:xfrm>
                <a:prstGeom prst="ellipse">
                  <a:avLst/>
                </a:prstGeom>
                <a:solidFill>
                  <a:srgbClr val="99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23713" name="Oval 17"/>
                <p:cNvSpPr>
                  <a:spLocks noChangeArrowheads="1"/>
                </p:cNvSpPr>
                <p:nvPr/>
              </p:nvSpPr>
              <p:spPr bwMode="auto">
                <a:xfrm>
                  <a:off x="3107" y="1117"/>
                  <a:ext cx="181" cy="182"/>
                </a:xfrm>
                <a:prstGeom prst="ellipse">
                  <a:avLst/>
                </a:prstGeom>
                <a:solidFill>
                  <a:srgbClr val="99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23714" name="Oval 18"/>
                <p:cNvSpPr>
                  <a:spLocks noChangeArrowheads="1"/>
                </p:cNvSpPr>
                <p:nvPr/>
              </p:nvSpPr>
              <p:spPr bwMode="auto">
                <a:xfrm>
                  <a:off x="3970" y="1117"/>
                  <a:ext cx="181" cy="182"/>
                </a:xfrm>
                <a:prstGeom prst="ellipse">
                  <a:avLst/>
                </a:prstGeom>
                <a:solidFill>
                  <a:srgbClr val="99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23715" name="Oval 19"/>
                <p:cNvSpPr>
                  <a:spLocks noChangeArrowheads="1"/>
                </p:cNvSpPr>
                <p:nvPr/>
              </p:nvSpPr>
              <p:spPr bwMode="auto">
                <a:xfrm>
                  <a:off x="4694" y="1117"/>
                  <a:ext cx="181" cy="182"/>
                </a:xfrm>
                <a:prstGeom prst="ellipse">
                  <a:avLst/>
                </a:prstGeom>
                <a:solidFill>
                  <a:srgbClr val="99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23716" name="Oval 20"/>
                <p:cNvSpPr>
                  <a:spLocks noChangeArrowheads="1"/>
                </p:cNvSpPr>
                <p:nvPr/>
              </p:nvSpPr>
              <p:spPr bwMode="auto">
                <a:xfrm>
                  <a:off x="1565" y="1117"/>
                  <a:ext cx="181" cy="182"/>
                </a:xfrm>
                <a:prstGeom prst="ellipse">
                  <a:avLst/>
                </a:prstGeom>
                <a:solidFill>
                  <a:srgbClr val="99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23717" name="Oval 21"/>
                <p:cNvSpPr>
                  <a:spLocks noChangeArrowheads="1"/>
                </p:cNvSpPr>
                <p:nvPr/>
              </p:nvSpPr>
              <p:spPr bwMode="auto">
                <a:xfrm>
                  <a:off x="884" y="1117"/>
                  <a:ext cx="181" cy="182"/>
                </a:xfrm>
                <a:prstGeom prst="ellipse">
                  <a:avLst/>
                </a:pr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23718" name="Oval 22"/>
                <p:cNvSpPr>
                  <a:spLocks noChangeArrowheads="1"/>
                </p:cNvSpPr>
                <p:nvPr/>
              </p:nvSpPr>
              <p:spPr bwMode="auto">
                <a:xfrm>
                  <a:off x="4513" y="1117"/>
                  <a:ext cx="181" cy="182"/>
                </a:xfrm>
                <a:prstGeom prst="ellipse">
                  <a:avLst/>
                </a:prstGeom>
                <a:solidFill>
                  <a:schemeClr val="hlink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23719" name="Oval 23"/>
                <p:cNvSpPr>
                  <a:spLocks noChangeArrowheads="1"/>
                </p:cNvSpPr>
                <p:nvPr/>
              </p:nvSpPr>
              <p:spPr bwMode="auto">
                <a:xfrm>
                  <a:off x="4151" y="1117"/>
                  <a:ext cx="181" cy="182"/>
                </a:xfrm>
                <a:prstGeom prst="ellipse">
                  <a:avLst/>
                </a:prstGeom>
                <a:solidFill>
                  <a:schemeClr val="hlink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23720" name="Oval 24"/>
                <p:cNvSpPr>
                  <a:spLocks noChangeArrowheads="1"/>
                </p:cNvSpPr>
                <p:nvPr/>
              </p:nvSpPr>
              <p:spPr bwMode="auto">
                <a:xfrm>
                  <a:off x="2562" y="1117"/>
                  <a:ext cx="181" cy="182"/>
                </a:xfrm>
                <a:prstGeom prst="ellipse">
                  <a:avLst/>
                </a:prstGeom>
                <a:solidFill>
                  <a:schemeClr val="hlink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23721" name="Oval 25"/>
                <p:cNvSpPr>
                  <a:spLocks noChangeArrowheads="1"/>
                </p:cNvSpPr>
                <p:nvPr/>
              </p:nvSpPr>
              <p:spPr bwMode="auto">
                <a:xfrm>
                  <a:off x="2744" y="1117"/>
                  <a:ext cx="181" cy="182"/>
                </a:xfrm>
                <a:prstGeom prst="ellipse">
                  <a:avLst/>
                </a:prstGeom>
                <a:solidFill>
                  <a:srgbClr val="FF99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23722" name="Oval 26"/>
                <p:cNvSpPr>
                  <a:spLocks noChangeArrowheads="1"/>
                </p:cNvSpPr>
                <p:nvPr/>
              </p:nvSpPr>
              <p:spPr bwMode="auto">
                <a:xfrm>
                  <a:off x="4332" y="1117"/>
                  <a:ext cx="181" cy="182"/>
                </a:xfrm>
                <a:prstGeom prst="ellipse">
                  <a:avLst/>
                </a:prstGeom>
                <a:solidFill>
                  <a:srgbClr val="FF99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23723" name="Oval 27"/>
                <p:cNvSpPr>
                  <a:spLocks noChangeArrowheads="1"/>
                </p:cNvSpPr>
                <p:nvPr/>
              </p:nvSpPr>
              <p:spPr bwMode="auto">
                <a:xfrm>
                  <a:off x="1247" y="1117"/>
                  <a:ext cx="181" cy="182"/>
                </a:xfrm>
                <a:prstGeom prst="ellipse">
                  <a:avLst/>
                </a:prstGeom>
                <a:solidFill>
                  <a:srgbClr val="FF99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23724" name="Oval 28"/>
                <p:cNvSpPr>
                  <a:spLocks noChangeArrowheads="1"/>
                </p:cNvSpPr>
                <p:nvPr/>
              </p:nvSpPr>
              <p:spPr bwMode="auto">
                <a:xfrm>
                  <a:off x="2925" y="1117"/>
                  <a:ext cx="181" cy="182"/>
                </a:xfrm>
                <a:prstGeom prst="ellipse">
                  <a:avLst/>
                </a:pr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23725" name="Oval 29"/>
                <p:cNvSpPr>
                  <a:spLocks noChangeArrowheads="1"/>
                </p:cNvSpPr>
                <p:nvPr/>
              </p:nvSpPr>
              <p:spPr bwMode="auto">
                <a:xfrm>
                  <a:off x="1383" y="1117"/>
                  <a:ext cx="181" cy="182"/>
                </a:xfrm>
                <a:prstGeom prst="ellipse">
                  <a:avLst/>
                </a:pr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23678" name="Group 34"/>
              <p:cNvGrpSpPr>
                <a:grpSpLocks/>
              </p:cNvGrpSpPr>
              <p:nvPr/>
            </p:nvGrpSpPr>
            <p:grpSpPr bwMode="auto">
              <a:xfrm>
                <a:off x="793" y="1117"/>
                <a:ext cx="4174" cy="2"/>
                <a:chOff x="793" y="1298"/>
                <a:chExt cx="4174" cy="2"/>
              </a:xfrm>
            </p:grpSpPr>
            <p:grpSp>
              <p:nvGrpSpPr>
                <p:cNvPr id="23684" name="Group 35"/>
                <p:cNvGrpSpPr>
                  <a:grpSpLocks/>
                </p:cNvGrpSpPr>
                <p:nvPr/>
              </p:nvGrpSpPr>
              <p:grpSpPr bwMode="auto">
                <a:xfrm>
                  <a:off x="2290" y="1298"/>
                  <a:ext cx="1090" cy="2"/>
                  <a:chOff x="2290" y="1298"/>
                  <a:chExt cx="1090" cy="2"/>
                </a:xfrm>
              </p:grpSpPr>
              <p:cxnSp>
                <p:nvCxnSpPr>
                  <p:cNvPr id="23699" name="AutoShape 36"/>
                  <p:cNvCxnSpPr>
                    <a:cxnSpLocks noChangeShapeType="1"/>
                    <a:stCxn id="23707" idx="4"/>
                    <a:endCxn id="23711" idx="4"/>
                  </p:cNvCxnSpPr>
                  <p:nvPr/>
                </p:nvCxnSpPr>
                <p:spPr bwMode="auto">
                  <a:xfrm rot="16200000" flipH="1">
                    <a:off x="2380" y="1209"/>
                    <a:ext cx="1" cy="182"/>
                  </a:xfrm>
                  <a:prstGeom prst="curvedConnector3">
                    <a:avLst>
                      <a:gd name="adj1" fmla="val 14400005"/>
                    </a:avLst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3700" name="AutoShape 37"/>
                  <p:cNvCxnSpPr>
                    <a:cxnSpLocks noChangeShapeType="1"/>
                  </p:cNvCxnSpPr>
                  <p:nvPr/>
                </p:nvCxnSpPr>
                <p:spPr bwMode="auto">
                  <a:xfrm rot="16200000" flipH="1">
                    <a:off x="2562" y="1208"/>
                    <a:ext cx="1" cy="182"/>
                  </a:xfrm>
                  <a:prstGeom prst="curvedConnector3">
                    <a:avLst>
                      <a:gd name="adj1" fmla="val 14400005"/>
                    </a:avLst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3701" name="AutoShape 38"/>
                  <p:cNvCxnSpPr>
                    <a:cxnSpLocks noChangeShapeType="1"/>
                  </p:cNvCxnSpPr>
                  <p:nvPr/>
                </p:nvCxnSpPr>
                <p:spPr bwMode="auto">
                  <a:xfrm rot="16200000" flipH="1">
                    <a:off x="2743" y="1208"/>
                    <a:ext cx="1" cy="182"/>
                  </a:xfrm>
                  <a:prstGeom prst="curvedConnector3">
                    <a:avLst>
                      <a:gd name="adj1" fmla="val 14400005"/>
                    </a:avLst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3702" name="AutoShape 39"/>
                  <p:cNvCxnSpPr>
                    <a:cxnSpLocks noChangeShapeType="1"/>
                  </p:cNvCxnSpPr>
                  <p:nvPr/>
                </p:nvCxnSpPr>
                <p:spPr bwMode="auto">
                  <a:xfrm rot="16200000" flipH="1">
                    <a:off x="3106" y="1208"/>
                    <a:ext cx="1" cy="182"/>
                  </a:xfrm>
                  <a:prstGeom prst="curvedConnector3">
                    <a:avLst>
                      <a:gd name="adj1" fmla="val 14400005"/>
                    </a:avLst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3703" name="AutoShape 40"/>
                  <p:cNvCxnSpPr>
                    <a:cxnSpLocks noChangeShapeType="1"/>
                  </p:cNvCxnSpPr>
                  <p:nvPr/>
                </p:nvCxnSpPr>
                <p:spPr bwMode="auto">
                  <a:xfrm rot="16200000" flipH="1">
                    <a:off x="3288" y="1208"/>
                    <a:ext cx="1" cy="182"/>
                  </a:xfrm>
                  <a:prstGeom prst="curvedConnector3">
                    <a:avLst>
                      <a:gd name="adj1" fmla="val 14400005"/>
                    </a:avLst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3704" name="AutoShape 41"/>
                  <p:cNvCxnSpPr>
                    <a:cxnSpLocks noChangeShapeType="1"/>
                  </p:cNvCxnSpPr>
                  <p:nvPr/>
                </p:nvCxnSpPr>
                <p:spPr bwMode="auto">
                  <a:xfrm rot="16200000" flipH="1">
                    <a:off x="2925" y="1208"/>
                    <a:ext cx="1" cy="182"/>
                  </a:xfrm>
                  <a:prstGeom prst="curvedConnector3">
                    <a:avLst>
                      <a:gd name="adj1" fmla="val 14400005"/>
                    </a:avLst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23685" name="Group 42"/>
                <p:cNvGrpSpPr>
                  <a:grpSpLocks/>
                </p:cNvGrpSpPr>
                <p:nvPr/>
              </p:nvGrpSpPr>
              <p:grpSpPr bwMode="auto">
                <a:xfrm>
                  <a:off x="3878" y="1298"/>
                  <a:ext cx="1089" cy="1"/>
                  <a:chOff x="3878" y="1298"/>
                  <a:chExt cx="1089" cy="1"/>
                </a:xfrm>
              </p:grpSpPr>
              <p:cxnSp>
                <p:nvCxnSpPr>
                  <p:cNvPr id="23693" name="AutoShape 43"/>
                  <p:cNvCxnSpPr>
                    <a:cxnSpLocks noChangeShapeType="1"/>
                  </p:cNvCxnSpPr>
                  <p:nvPr/>
                </p:nvCxnSpPr>
                <p:spPr bwMode="auto">
                  <a:xfrm rot="16200000" flipH="1">
                    <a:off x="3968" y="1208"/>
                    <a:ext cx="1" cy="182"/>
                  </a:xfrm>
                  <a:prstGeom prst="curvedConnector3">
                    <a:avLst>
                      <a:gd name="adj1" fmla="val 14400005"/>
                    </a:avLst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3694" name="AutoShape 44"/>
                  <p:cNvCxnSpPr>
                    <a:cxnSpLocks noChangeShapeType="1"/>
                  </p:cNvCxnSpPr>
                  <p:nvPr/>
                </p:nvCxnSpPr>
                <p:spPr bwMode="auto">
                  <a:xfrm rot="16200000" flipH="1">
                    <a:off x="4149" y="1208"/>
                    <a:ext cx="1" cy="182"/>
                  </a:xfrm>
                  <a:prstGeom prst="curvedConnector3">
                    <a:avLst>
                      <a:gd name="adj1" fmla="val 14400005"/>
                    </a:avLst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3695" name="AutoShape 45"/>
                  <p:cNvCxnSpPr>
                    <a:cxnSpLocks noChangeShapeType="1"/>
                  </p:cNvCxnSpPr>
                  <p:nvPr/>
                </p:nvCxnSpPr>
                <p:spPr bwMode="auto">
                  <a:xfrm rot="16200000" flipH="1">
                    <a:off x="4331" y="1208"/>
                    <a:ext cx="1" cy="182"/>
                  </a:xfrm>
                  <a:prstGeom prst="curvedConnector3">
                    <a:avLst>
                      <a:gd name="adj1" fmla="val 14400005"/>
                    </a:avLst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3696" name="AutoShape 46"/>
                  <p:cNvCxnSpPr>
                    <a:cxnSpLocks noChangeShapeType="1"/>
                  </p:cNvCxnSpPr>
                  <p:nvPr/>
                </p:nvCxnSpPr>
                <p:spPr bwMode="auto">
                  <a:xfrm rot="16200000" flipH="1">
                    <a:off x="4512" y="1208"/>
                    <a:ext cx="1" cy="182"/>
                  </a:xfrm>
                  <a:prstGeom prst="curvedConnector3">
                    <a:avLst>
                      <a:gd name="adj1" fmla="val 14400005"/>
                    </a:avLst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3697" name="AutoShape 47"/>
                  <p:cNvCxnSpPr>
                    <a:cxnSpLocks noChangeShapeType="1"/>
                  </p:cNvCxnSpPr>
                  <p:nvPr/>
                </p:nvCxnSpPr>
                <p:spPr bwMode="auto">
                  <a:xfrm rot="16200000" flipH="1">
                    <a:off x="4694" y="1208"/>
                    <a:ext cx="1" cy="182"/>
                  </a:xfrm>
                  <a:prstGeom prst="curvedConnector3">
                    <a:avLst>
                      <a:gd name="adj1" fmla="val 14400005"/>
                    </a:avLst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3698" name="AutoShape 48"/>
                  <p:cNvCxnSpPr>
                    <a:cxnSpLocks noChangeShapeType="1"/>
                  </p:cNvCxnSpPr>
                  <p:nvPr/>
                </p:nvCxnSpPr>
                <p:spPr bwMode="auto">
                  <a:xfrm rot="16200000" flipH="1">
                    <a:off x="4875" y="1208"/>
                    <a:ext cx="1" cy="182"/>
                  </a:xfrm>
                  <a:prstGeom prst="curvedConnector3">
                    <a:avLst>
                      <a:gd name="adj1" fmla="val 14400005"/>
                    </a:avLst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23686" name="Group 49"/>
                <p:cNvGrpSpPr>
                  <a:grpSpLocks/>
                </p:cNvGrpSpPr>
                <p:nvPr/>
              </p:nvGrpSpPr>
              <p:grpSpPr bwMode="auto">
                <a:xfrm>
                  <a:off x="793" y="1298"/>
                  <a:ext cx="1090" cy="1"/>
                  <a:chOff x="793" y="1298"/>
                  <a:chExt cx="1090" cy="1"/>
                </a:xfrm>
              </p:grpSpPr>
              <p:cxnSp>
                <p:nvCxnSpPr>
                  <p:cNvPr id="23687" name="AutoShape 50"/>
                  <p:cNvCxnSpPr>
                    <a:cxnSpLocks noChangeShapeType="1"/>
                  </p:cNvCxnSpPr>
                  <p:nvPr/>
                </p:nvCxnSpPr>
                <p:spPr bwMode="auto">
                  <a:xfrm rot="16200000" flipH="1">
                    <a:off x="883" y="1208"/>
                    <a:ext cx="1" cy="182"/>
                  </a:xfrm>
                  <a:prstGeom prst="curvedConnector3">
                    <a:avLst>
                      <a:gd name="adj1" fmla="val 14400005"/>
                    </a:avLst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3688" name="AutoShape 51"/>
                  <p:cNvCxnSpPr>
                    <a:cxnSpLocks noChangeShapeType="1"/>
                  </p:cNvCxnSpPr>
                  <p:nvPr/>
                </p:nvCxnSpPr>
                <p:spPr bwMode="auto">
                  <a:xfrm rot="16200000" flipH="1">
                    <a:off x="1065" y="1208"/>
                    <a:ext cx="1" cy="182"/>
                  </a:xfrm>
                  <a:prstGeom prst="curvedConnector3">
                    <a:avLst>
                      <a:gd name="adj1" fmla="val 14400005"/>
                    </a:avLst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3689" name="AutoShape 52"/>
                  <p:cNvCxnSpPr>
                    <a:cxnSpLocks noChangeShapeType="1"/>
                  </p:cNvCxnSpPr>
                  <p:nvPr/>
                </p:nvCxnSpPr>
                <p:spPr bwMode="auto">
                  <a:xfrm rot="16200000" flipH="1">
                    <a:off x="1246" y="1208"/>
                    <a:ext cx="1" cy="182"/>
                  </a:xfrm>
                  <a:prstGeom prst="curvedConnector3">
                    <a:avLst>
                      <a:gd name="adj1" fmla="val 14400005"/>
                    </a:avLst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3690" name="AutoShape 53"/>
                  <p:cNvCxnSpPr>
                    <a:cxnSpLocks noChangeShapeType="1"/>
                  </p:cNvCxnSpPr>
                  <p:nvPr/>
                </p:nvCxnSpPr>
                <p:spPr bwMode="auto">
                  <a:xfrm rot="16200000" flipH="1">
                    <a:off x="1428" y="1208"/>
                    <a:ext cx="1" cy="182"/>
                  </a:xfrm>
                  <a:prstGeom prst="curvedConnector3">
                    <a:avLst>
                      <a:gd name="adj1" fmla="val 14400005"/>
                    </a:avLst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3691" name="AutoShape 54"/>
                  <p:cNvCxnSpPr>
                    <a:cxnSpLocks noChangeShapeType="1"/>
                  </p:cNvCxnSpPr>
                  <p:nvPr/>
                </p:nvCxnSpPr>
                <p:spPr bwMode="auto">
                  <a:xfrm rot="16200000" flipH="1">
                    <a:off x="1609" y="1208"/>
                    <a:ext cx="1" cy="182"/>
                  </a:xfrm>
                  <a:prstGeom prst="curvedConnector3">
                    <a:avLst>
                      <a:gd name="adj1" fmla="val 14400005"/>
                    </a:avLst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3692" name="AutoShape 55"/>
                  <p:cNvCxnSpPr>
                    <a:cxnSpLocks noChangeShapeType="1"/>
                  </p:cNvCxnSpPr>
                  <p:nvPr/>
                </p:nvCxnSpPr>
                <p:spPr bwMode="auto">
                  <a:xfrm rot="16200000" flipH="1">
                    <a:off x="1791" y="1208"/>
                    <a:ext cx="1" cy="182"/>
                  </a:xfrm>
                  <a:prstGeom prst="curvedConnector3">
                    <a:avLst>
                      <a:gd name="adj1" fmla="val 14400005"/>
                    </a:avLst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</p:grpSp>
          <p:grpSp>
            <p:nvGrpSpPr>
              <p:cNvPr id="23679" name="Group 56"/>
              <p:cNvGrpSpPr>
                <a:grpSpLocks/>
              </p:cNvGrpSpPr>
              <p:nvPr/>
            </p:nvGrpSpPr>
            <p:grpSpPr bwMode="auto">
              <a:xfrm>
                <a:off x="1927" y="210"/>
                <a:ext cx="1954" cy="822"/>
                <a:chOff x="1927" y="384"/>
                <a:chExt cx="1954" cy="822"/>
              </a:xfrm>
            </p:grpSpPr>
            <p:sp>
              <p:nvSpPr>
                <p:cNvPr id="23680" name="Freeform 57"/>
                <p:cNvSpPr>
                  <a:spLocks/>
                </p:cNvSpPr>
                <p:nvPr/>
              </p:nvSpPr>
              <p:spPr bwMode="auto">
                <a:xfrm>
                  <a:off x="1927" y="618"/>
                  <a:ext cx="137" cy="588"/>
                </a:xfrm>
                <a:custGeom>
                  <a:avLst/>
                  <a:gdLst>
                    <a:gd name="T0" fmla="*/ 0 w 222"/>
                    <a:gd name="T1" fmla="*/ 588 h 588"/>
                    <a:gd name="T2" fmla="*/ 2 w 222"/>
                    <a:gd name="T3" fmla="*/ 558 h 588"/>
                    <a:gd name="T4" fmla="*/ 2 w 222"/>
                    <a:gd name="T5" fmla="*/ 486 h 588"/>
                    <a:gd name="T6" fmla="*/ 4 w 222"/>
                    <a:gd name="T7" fmla="*/ 474 h 588"/>
                    <a:gd name="T8" fmla="*/ 9 w 222"/>
                    <a:gd name="T9" fmla="*/ 378 h 588"/>
                    <a:gd name="T10" fmla="*/ 10 w 222"/>
                    <a:gd name="T11" fmla="*/ 120 h 588"/>
                    <a:gd name="T12" fmla="*/ 12 w 222"/>
                    <a:gd name="T13" fmla="*/ 0 h 58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22"/>
                    <a:gd name="T22" fmla="*/ 0 h 588"/>
                    <a:gd name="T23" fmla="*/ 222 w 222"/>
                    <a:gd name="T24" fmla="*/ 588 h 588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22" h="588">
                      <a:moveTo>
                        <a:pt x="0" y="588"/>
                      </a:moveTo>
                      <a:cubicBezTo>
                        <a:pt x="42" y="574"/>
                        <a:pt x="32" y="588"/>
                        <a:pt x="42" y="558"/>
                      </a:cubicBezTo>
                      <a:cubicBezTo>
                        <a:pt x="44" y="534"/>
                        <a:pt x="41" y="509"/>
                        <a:pt x="48" y="486"/>
                      </a:cubicBezTo>
                      <a:cubicBezTo>
                        <a:pt x="50" y="479"/>
                        <a:pt x="61" y="479"/>
                        <a:pt x="66" y="474"/>
                      </a:cubicBezTo>
                      <a:cubicBezTo>
                        <a:pt x="97" y="443"/>
                        <a:pt x="137" y="415"/>
                        <a:pt x="162" y="378"/>
                      </a:cubicBezTo>
                      <a:cubicBezTo>
                        <a:pt x="165" y="275"/>
                        <a:pt x="116" y="175"/>
                        <a:pt x="198" y="120"/>
                      </a:cubicBezTo>
                      <a:cubicBezTo>
                        <a:pt x="218" y="59"/>
                        <a:pt x="222" y="83"/>
                        <a:pt x="222" y="0"/>
                      </a:cubicBezTo>
                    </a:path>
                  </a:pathLst>
                </a:custGeom>
                <a:noFill/>
                <a:ln w="38100" cmpd="sng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23681" name="Freeform 58"/>
                <p:cNvSpPr>
                  <a:spLocks/>
                </p:cNvSpPr>
                <p:nvPr/>
              </p:nvSpPr>
              <p:spPr bwMode="auto">
                <a:xfrm>
                  <a:off x="2147" y="426"/>
                  <a:ext cx="181" cy="756"/>
                </a:xfrm>
                <a:custGeom>
                  <a:avLst/>
                  <a:gdLst>
                    <a:gd name="T0" fmla="*/ 61 w 181"/>
                    <a:gd name="T1" fmla="*/ 756 h 756"/>
                    <a:gd name="T2" fmla="*/ 31 w 181"/>
                    <a:gd name="T3" fmla="*/ 642 h 756"/>
                    <a:gd name="T4" fmla="*/ 37 w 181"/>
                    <a:gd name="T5" fmla="*/ 366 h 756"/>
                    <a:gd name="T6" fmla="*/ 13 w 181"/>
                    <a:gd name="T7" fmla="*/ 198 h 756"/>
                    <a:gd name="T8" fmla="*/ 25 w 181"/>
                    <a:gd name="T9" fmla="*/ 114 h 756"/>
                    <a:gd name="T10" fmla="*/ 151 w 181"/>
                    <a:gd name="T11" fmla="*/ 36 h 756"/>
                    <a:gd name="T12" fmla="*/ 169 w 181"/>
                    <a:gd name="T13" fmla="*/ 18 h 756"/>
                    <a:gd name="T14" fmla="*/ 181 w 181"/>
                    <a:gd name="T15" fmla="*/ 0 h 75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81"/>
                    <a:gd name="T25" fmla="*/ 0 h 756"/>
                    <a:gd name="T26" fmla="*/ 181 w 181"/>
                    <a:gd name="T27" fmla="*/ 756 h 75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81" h="756">
                      <a:moveTo>
                        <a:pt x="61" y="756"/>
                      </a:moveTo>
                      <a:cubicBezTo>
                        <a:pt x="0" y="744"/>
                        <a:pt x="26" y="710"/>
                        <a:pt x="31" y="642"/>
                      </a:cubicBezTo>
                      <a:cubicBezTo>
                        <a:pt x="33" y="550"/>
                        <a:pt x="34" y="458"/>
                        <a:pt x="37" y="366"/>
                      </a:cubicBezTo>
                      <a:cubicBezTo>
                        <a:pt x="39" y="306"/>
                        <a:pt x="48" y="250"/>
                        <a:pt x="13" y="198"/>
                      </a:cubicBezTo>
                      <a:cubicBezTo>
                        <a:pt x="15" y="181"/>
                        <a:pt x="13" y="137"/>
                        <a:pt x="25" y="114"/>
                      </a:cubicBezTo>
                      <a:cubicBezTo>
                        <a:pt x="47" y="70"/>
                        <a:pt x="107" y="51"/>
                        <a:pt x="151" y="36"/>
                      </a:cubicBezTo>
                      <a:cubicBezTo>
                        <a:pt x="157" y="30"/>
                        <a:pt x="164" y="25"/>
                        <a:pt x="169" y="18"/>
                      </a:cubicBezTo>
                      <a:cubicBezTo>
                        <a:pt x="174" y="12"/>
                        <a:pt x="181" y="0"/>
                        <a:pt x="181" y="0"/>
                      </a:cubicBezTo>
                    </a:path>
                  </a:pathLst>
                </a:custGeom>
                <a:noFill/>
                <a:ln w="38100" cmpd="sng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23682" name="Freeform 59"/>
                <p:cNvSpPr>
                  <a:spLocks/>
                </p:cNvSpPr>
                <p:nvPr/>
              </p:nvSpPr>
              <p:spPr bwMode="auto">
                <a:xfrm>
                  <a:off x="3468" y="420"/>
                  <a:ext cx="138" cy="762"/>
                </a:xfrm>
                <a:custGeom>
                  <a:avLst/>
                  <a:gdLst>
                    <a:gd name="T0" fmla="*/ 0 w 138"/>
                    <a:gd name="T1" fmla="*/ 762 h 762"/>
                    <a:gd name="T2" fmla="*/ 60 w 138"/>
                    <a:gd name="T3" fmla="*/ 720 h 762"/>
                    <a:gd name="T4" fmla="*/ 90 w 138"/>
                    <a:gd name="T5" fmla="*/ 624 h 762"/>
                    <a:gd name="T6" fmla="*/ 120 w 138"/>
                    <a:gd name="T7" fmla="*/ 570 h 762"/>
                    <a:gd name="T8" fmla="*/ 126 w 138"/>
                    <a:gd name="T9" fmla="*/ 522 h 762"/>
                    <a:gd name="T10" fmla="*/ 138 w 138"/>
                    <a:gd name="T11" fmla="*/ 486 h 762"/>
                    <a:gd name="T12" fmla="*/ 132 w 138"/>
                    <a:gd name="T13" fmla="*/ 414 h 762"/>
                    <a:gd name="T14" fmla="*/ 66 w 138"/>
                    <a:gd name="T15" fmla="*/ 330 h 762"/>
                    <a:gd name="T16" fmla="*/ 36 w 138"/>
                    <a:gd name="T17" fmla="*/ 306 h 762"/>
                    <a:gd name="T18" fmla="*/ 48 w 138"/>
                    <a:gd name="T19" fmla="*/ 156 h 762"/>
                    <a:gd name="T20" fmla="*/ 90 w 138"/>
                    <a:gd name="T21" fmla="*/ 84 h 762"/>
                    <a:gd name="T22" fmla="*/ 84 w 138"/>
                    <a:gd name="T23" fmla="*/ 0 h 762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38"/>
                    <a:gd name="T37" fmla="*/ 0 h 762"/>
                    <a:gd name="T38" fmla="*/ 138 w 138"/>
                    <a:gd name="T39" fmla="*/ 762 h 762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38" h="762">
                      <a:moveTo>
                        <a:pt x="0" y="762"/>
                      </a:moveTo>
                      <a:cubicBezTo>
                        <a:pt x="44" y="756"/>
                        <a:pt x="47" y="758"/>
                        <a:pt x="60" y="720"/>
                      </a:cubicBezTo>
                      <a:cubicBezTo>
                        <a:pt x="63" y="680"/>
                        <a:pt x="50" y="637"/>
                        <a:pt x="90" y="624"/>
                      </a:cubicBezTo>
                      <a:cubicBezTo>
                        <a:pt x="102" y="606"/>
                        <a:pt x="108" y="588"/>
                        <a:pt x="120" y="570"/>
                      </a:cubicBezTo>
                      <a:cubicBezTo>
                        <a:pt x="122" y="554"/>
                        <a:pt x="123" y="538"/>
                        <a:pt x="126" y="522"/>
                      </a:cubicBezTo>
                      <a:cubicBezTo>
                        <a:pt x="129" y="510"/>
                        <a:pt x="138" y="486"/>
                        <a:pt x="138" y="486"/>
                      </a:cubicBezTo>
                      <a:cubicBezTo>
                        <a:pt x="136" y="462"/>
                        <a:pt x="136" y="438"/>
                        <a:pt x="132" y="414"/>
                      </a:cubicBezTo>
                      <a:cubicBezTo>
                        <a:pt x="125" y="370"/>
                        <a:pt x="97" y="361"/>
                        <a:pt x="66" y="330"/>
                      </a:cubicBezTo>
                      <a:cubicBezTo>
                        <a:pt x="39" y="303"/>
                        <a:pt x="71" y="318"/>
                        <a:pt x="36" y="306"/>
                      </a:cubicBezTo>
                      <a:cubicBezTo>
                        <a:pt x="11" y="268"/>
                        <a:pt x="11" y="181"/>
                        <a:pt x="48" y="156"/>
                      </a:cubicBezTo>
                      <a:cubicBezTo>
                        <a:pt x="65" y="131"/>
                        <a:pt x="81" y="112"/>
                        <a:pt x="90" y="84"/>
                      </a:cubicBezTo>
                      <a:cubicBezTo>
                        <a:pt x="88" y="56"/>
                        <a:pt x="84" y="0"/>
                        <a:pt x="84" y="0"/>
                      </a:cubicBezTo>
                    </a:path>
                  </a:pathLst>
                </a:custGeom>
                <a:noFill/>
                <a:ln w="38100" cmpd="sng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23683" name="Freeform 60"/>
                <p:cNvSpPr>
                  <a:spLocks/>
                </p:cNvSpPr>
                <p:nvPr/>
              </p:nvSpPr>
              <p:spPr bwMode="auto">
                <a:xfrm>
                  <a:off x="3708" y="384"/>
                  <a:ext cx="173" cy="792"/>
                </a:xfrm>
                <a:custGeom>
                  <a:avLst/>
                  <a:gdLst>
                    <a:gd name="T0" fmla="*/ 90 w 173"/>
                    <a:gd name="T1" fmla="*/ 792 h 792"/>
                    <a:gd name="T2" fmla="*/ 54 w 173"/>
                    <a:gd name="T3" fmla="*/ 750 h 792"/>
                    <a:gd name="T4" fmla="*/ 0 w 173"/>
                    <a:gd name="T5" fmla="*/ 420 h 792"/>
                    <a:gd name="T6" fmla="*/ 18 w 173"/>
                    <a:gd name="T7" fmla="*/ 336 h 792"/>
                    <a:gd name="T8" fmla="*/ 72 w 173"/>
                    <a:gd name="T9" fmla="*/ 294 h 792"/>
                    <a:gd name="T10" fmla="*/ 102 w 173"/>
                    <a:gd name="T11" fmla="*/ 264 h 792"/>
                    <a:gd name="T12" fmla="*/ 126 w 173"/>
                    <a:gd name="T13" fmla="*/ 228 h 792"/>
                    <a:gd name="T14" fmla="*/ 162 w 173"/>
                    <a:gd name="T15" fmla="*/ 198 h 792"/>
                    <a:gd name="T16" fmla="*/ 132 w 173"/>
                    <a:gd name="T17" fmla="*/ 0 h 79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73"/>
                    <a:gd name="T28" fmla="*/ 0 h 792"/>
                    <a:gd name="T29" fmla="*/ 173 w 173"/>
                    <a:gd name="T30" fmla="*/ 792 h 792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73" h="792">
                      <a:moveTo>
                        <a:pt x="90" y="792"/>
                      </a:moveTo>
                      <a:cubicBezTo>
                        <a:pt x="66" y="784"/>
                        <a:pt x="62" y="774"/>
                        <a:pt x="54" y="750"/>
                      </a:cubicBezTo>
                      <a:cubicBezTo>
                        <a:pt x="60" y="638"/>
                        <a:pt x="65" y="517"/>
                        <a:pt x="0" y="420"/>
                      </a:cubicBezTo>
                      <a:cubicBezTo>
                        <a:pt x="3" y="400"/>
                        <a:pt x="8" y="355"/>
                        <a:pt x="18" y="336"/>
                      </a:cubicBezTo>
                      <a:cubicBezTo>
                        <a:pt x="28" y="316"/>
                        <a:pt x="72" y="294"/>
                        <a:pt x="72" y="294"/>
                      </a:cubicBezTo>
                      <a:cubicBezTo>
                        <a:pt x="86" y="252"/>
                        <a:pt x="65" y="301"/>
                        <a:pt x="102" y="264"/>
                      </a:cubicBezTo>
                      <a:cubicBezTo>
                        <a:pt x="112" y="254"/>
                        <a:pt x="118" y="240"/>
                        <a:pt x="126" y="228"/>
                      </a:cubicBezTo>
                      <a:cubicBezTo>
                        <a:pt x="135" y="215"/>
                        <a:pt x="151" y="209"/>
                        <a:pt x="162" y="198"/>
                      </a:cubicBezTo>
                      <a:cubicBezTo>
                        <a:pt x="161" y="171"/>
                        <a:pt x="173" y="41"/>
                        <a:pt x="132" y="0"/>
                      </a:cubicBezTo>
                    </a:path>
                  </a:pathLst>
                </a:custGeom>
                <a:noFill/>
                <a:ln w="38100" cmpd="sng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u-HU"/>
                </a:p>
              </p:txBody>
            </p:sp>
          </p:grpSp>
        </p:grpSp>
        <p:grpSp>
          <p:nvGrpSpPr>
            <p:cNvPr id="23664" name="Group 160"/>
            <p:cNvGrpSpPr>
              <a:grpSpLocks/>
            </p:cNvGrpSpPr>
            <p:nvPr/>
          </p:nvGrpSpPr>
          <p:grpSpPr bwMode="auto">
            <a:xfrm>
              <a:off x="793" y="890"/>
              <a:ext cx="4174" cy="115"/>
              <a:chOff x="793" y="1540"/>
              <a:chExt cx="4174" cy="115"/>
            </a:xfrm>
          </p:grpSpPr>
          <p:sp>
            <p:nvSpPr>
              <p:cNvPr id="23665" name="Line 161"/>
              <p:cNvSpPr>
                <a:spLocks noChangeShapeType="1"/>
              </p:cNvSpPr>
              <p:nvPr/>
            </p:nvSpPr>
            <p:spPr bwMode="auto">
              <a:xfrm>
                <a:off x="1338" y="1546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3666" name="Line 162"/>
              <p:cNvSpPr>
                <a:spLocks noChangeShapeType="1"/>
              </p:cNvSpPr>
              <p:nvPr/>
            </p:nvSpPr>
            <p:spPr bwMode="auto">
              <a:xfrm>
                <a:off x="1837" y="1540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3667" name="Line 163"/>
              <p:cNvSpPr>
                <a:spLocks noChangeShapeType="1"/>
              </p:cNvSpPr>
              <p:nvPr/>
            </p:nvSpPr>
            <p:spPr bwMode="auto">
              <a:xfrm>
                <a:off x="793" y="1546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3668" name="Line 164"/>
              <p:cNvSpPr>
                <a:spLocks noChangeShapeType="1"/>
              </p:cNvSpPr>
              <p:nvPr/>
            </p:nvSpPr>
            <p:spPr bwMode="auto">
              <a:xfrm>
                <a:off x="2290" y="1549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3669" name="Line 165"/>
              <p:cNvSpPr>
                <a:spLocks noChangeShapeType="1"/>
              </p:cNvSpPr>
              <p:nvPr/>
            </p:nvSpPr>
            <p:spPr bwMode="auto">
              <a:xfrm>
                <a:off x="3379" y="1549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3670" name="Line 166"/>
              <p:cNvSpPr>
                <a:spLocks noChangeShapeType="1"/>
              </p:cNvSpPr>
              <p:nvPr/>
            </p:nvSpPr>
            <p:spPr bwMode="auto">
              <a:xfrm>
                <a:off x="2835" y="1564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3671" name="Line 167"/>
              <p:cNvSpPr>
                <a:spLocks noChangeShapeType="1"/>
              </p:cNvSpPr>
              <p:nvPr/>
            </p:nvSpPr>
            <p:spPr bwMode="auto">
              <a:xfrm>
                <a:off x="3878" y="1552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3672" name="Line 168"/>
              <p:cNvSpPr>
                <a:spLocks noChangeShapeType="1"/>
              </p:cNvSpPr>
              <p:nvPr/>
            </p:nvSpPr>
            <p:spPr bwMode="auto">
              <a:xfrm>
                <a:off x="4422" y="1549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3673" name="Line 169"/>
              <p:cNvSpPr>
                <a:spLocks noChangeShapeType="1"/>
              </p:cNvSpPr>
              <p:nvPr/>
            </p:nvSpPr>
            <p:spPr bwMode="auto">
              <a:xfrm>
                <a:off x="4967" y="1540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</p:grpSp>
      </p:grpSp>
      <p:grpSp>
        <p:nvGrpSpPr>
          <p:cNvPr id="11" name="Group 212"/>
          <p:cNvGrpSpPr>
            <a:grpSpLocks/>
          </p:cNvGrpSpPr>
          <p:nvPr/>
        </p:nvGrpSpPr>
        <p:grpSpPr bwMode="auto">
          <a:xfrm>
            <a:off x="1187450" y="2265363"/>
            <a:ext cx="6913563" cy="2316162"/>
            <a:chOff x="748" y="1427"/>
            <a:chExt cx="4355" cy="1459"/>
          </a:xfrm>
        </p:grpSpPr>
        <p:grpSp>
          <p:nvGrpSpPr>
            <p:cNvPr id="23601" name="Group 181"/>
            <p:cNvGrpSpPr>
              <a:grpSpLocks/>
            </p:cNvGrpSpPr>
            <p:nvPr/>
          </p:nvGrpSpPr>
          <p:grpSpPr bwMode="auto">
            <a:xfrm>
              <a:off x="748" y="1427"/>
              <a:ext cx="4354" cy="1459"/>
              <a:chOff x="748" y="1427"/>
              <a:chExt cx="4354" cy="1459"/>
            </a:xfrm>
          </p:grpSpPr>
          <p:grpSp>
            <p:nvGrpSpPr>
              <p:cNvPr id="23623" name="Group 158"/>
              <p:cNvGrpSpPr>
                <a:grpSpLocks/>
              </p:cNvGrpSpPr>
              <p:nvPr/>
            </p:nvGrpSpPr>
            <p:grpSpPr bwMode="auto">
              <a:xfrm>
                <a:off x="748" y="1427"/>
                <a:ext cx="4354" cy="1459"/>
                <a:chOff x="748" y="1427"/>
                <a:chExt cx="4354" cy="1459"/>
              </a:xfrm>
            </p:grpSpPr>
            <p:sp>
              <p:nvSpPr>
                <p:cNvPr id="23634" name="AutoShape 69"/>
                <p:cNvSpPr>
                  <a:spLocks noChangeArrowheads="1"/>
                </p:cNvSpPr>
                <p:nvPr/>
              </p:nvSpPr>
              <p:spPr bwMode="auto">
                <a:xfrm>
                  <a:off x="3832" y="1842"/>
                  <a:ext cx="1270" cy="318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CC99"/>
                </a:solidFill>
                <a:ln w="7620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23635" name="AutoShape 70"/>
                <p:cNvSpPr>
                  <a:spLocks noChangeArrowheads="1"/>
                </p:cNvSpPr>
                <p:nvPr/>
              </p:nvSpPr>
              <p:spPr bwMode="auto">
                <a:xfrm>
                  <a:off x="748" y="1835"/>
                  <a:ext cx="1270" cy="318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CC99"/>
                </a:solidFill>
                <a:ln w="7620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23636" name="AutoShape 71"/>
                <p:cNvSpPr>
                  <a:spLocks noChangeArrowheads="1"/>
                </p:cNvSpPr>
                <p:nvPr/>
              </p:nvSpPr>
              <p:spPr bwMode="auto">
                <a:xfrm>
                  <a:off x="2290" y="1842"/>
                  <a:ext cx="1270" cy="318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CC99"/>
                </a:solidFill>
                <a:ln w="7620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23637" name="Oval 73"/>
                <p:cNvSpPr>
                  <a:spLocks noChangeArrowheads="1"/>
                </p:cNvSpPr>
                <p:nvPr/>
              </p:nvSpPr>
              <p:spPr bwMode="auto">
                <a:xfrm>
                  <a:off x="748" y="2152"/>
                  <a:ext cx="181" cy="182"/>
                </a:xfrm>
                <a:prstGeom prst="ellipse">
                  <a:avLst/>
                </a:prstGeom>
                <a:solidFill>
                  <a:srgbClr val="FF99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23638" name="Oval 74"/>
                <p:cNvSpPr>
                  <a:spLocks noChangeArrowheads="1"/>
                </p:cNvSpPr>
                <p:nvPr/>
              </p:nvSpPr>
              <p:spPr bwMode="auto">
                <a:xfrm>
                  <a:off x="1791" y="2152"/>
                  <a:ext cx="181" cy="182"/>
                </a:xfrm>
                <a:prstGeom prst="ellipse">
                  <a:avLst/>
                </a:prstGeom>
                <a:solidFill>
                  <a:srgbClr val="FF99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23639" name="Oval 75"/>
                <p:cNvSpPr>
                  <a:spLocks noChangeArrowheads="1"/>
                </p:cNvSpPr>
                <p:nvPr/>
              </p:nvSpPr>
              <p:spPr bwMode="auto">
                <a:xfrm>
                  <a:off x="2245" y="2152"/>
                  <a:ext cx="181" cy="182"/>
                </a:xfrm>
                <a:prstGeom prst="ellipse">
                  <a:avLst/>
                </a:prstGeom>
                <a:solidFill>
                  <a:srgbClr val="FF99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23640" name="Oval 76"/>
                <p:cNvSpPr>
                  <a:spLocks noChangeArrowheads="1"/>
                </p:cNvSpPr>
                <p:nvPr/>
              </p:nvSpPr>
              <p:spPr bwMode="auto">
                <a:xfrm>
                  <a:off x="3333" y="2152"/>
                  <a:ext cx="181" cy="182"/>
                </a:xfrm>
                <a:prstGeom prst="ellipse">
                  <a:avLst/>
                </a:prstGeom>
                <a:solidFill>
                  <a:srgbClr val="FF99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23641" name="Oval 77"/>
                <p:cNvSpPr>
                  <a:spLocks noChangeArrowheads="1"/>
                </p:cNvSpPr>
                <p:nvPr/>
              </p:nvSpPr>
              <p:spPr bwMode="auto">
                <a:xfrm>
                  <a:off x="4921" y="2152"/>
                  <a:ext cx="181" cy="182"/>
                </a:xfrm>
                <a:prstGeom prst="ellipse">
                  <a:avLst/>
                </a:prstGeom>
                <a:solidFill>
                  <a:srgbClr val="FF99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23642" name="Oval 78"/>
                <p:cNvSpPr>
                  <a:spLocks noChangeArrowheads="1"/>
                </p:cNvSpPr>
                <p:nvPr/>
              </p:nvSpPr>
              <p:spPr bwMode="auto">
                <a:xfrm>
                  <a:off x="3833" y="2152"/>
                  <a:ext cx="181" cy="182"/>
                </a:xfrm>
                <a:prstGeom prst="ellipse">
                  <a:avLst/>
                </a:prstGeom>
                <a:solidFill>
                  <a:srgbClr val="FF99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23643" name="Oval 79"/>
                <p:cNvSpPr>
                  <a:spLocks noChangeArrowheads="1"/>
                </p:cNvSpPr>
                <p:nvPr/>
              </p:nvSpPr>
              <p:spPr bwMode="auto">
                <a:xfrm>
                  <a:off x="2426" y="2341"/>
                  <a:ext cx="181" cy="182"/>
                </a:xfrm>
                <a:prstGeom prst="ellipse">
                  <a:avLst/>
                </a:prstGeom>
                <a:solidFill>
                  <a:srgbClr val="99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23644" name="Oval 80"/>
                <p:cNvSpPr>
                  <a:spLocks noChangeArrowheads="1"/>
                </p:cNvSpPr>
                <p:nvPr/>
              </p:nvSpPr>
              <p:spPr bwMode="auto">
                <a:xfrm>
                  <a:off x="1111" y="2386"/>
                  <a:ext cx="181" cy="182"/>
                </a:xfrm>
                <a:prstGeom prst="ellipse">
                  <a:avLst/>
                </a:prstGeom>
                <a:solidFill>
                  <a:srgbClr val="99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23645" name="Oval 81"/>
                <p:cNvSpPr>
                  <a:spLocks noChangeArrowheads="1"/>
                </p:cNvSpPr>
                <p:nvPr/>
              </p:nvSpPr>
              <p:spPr bwMode="auto">
                <a:xfrm>
                  <a:off x="3152" y="2613"/>
                  <a:ext cx="181" cy="182"/>
                </a:xfrm>
                <a:prstGeom prst="ellipse">
                  <a:avLst/>
                </a:prstGeom>
                <a:solidFill>
                  <a:srgbClr val="99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23646" name="Oval 82"/>
                <p:cNvSpPr>
                  <a:spLocks noChangeArrowheads="1"/>
                </p:cNvSpPr>
                <p:nvPr/>
              </p:nvSpPr>
              <p:spPr bwMode="auto">
                <a:xfrm>
                  <a:off x="4015" y="2432"/>
                  <a:ext cx="181" cy="182"/>
                </a:xfrm>
                <a:prstGeom prst="ellipse">
                  <a:avLst/>
                </a:prstGeom>
                <a:solidFill>
                  <a:srgbClr val="99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23647" name="Oval 83"/>
                <p:cNvSpPr>
                  <a:spLocks noChangeArrowheads="1"/>
                </p:cNvSpPr>
                <p:nvPr/>
              </p:nvSpPr>
              <p:spPr bwMode="auto">
                <a:xfrm>
                  <a:off x="4739" y="2613"/>
                  <a:ext cx="181" cy="182"/>
                </a:xfrm>
                <a:prstGeom prst="ellipse">
                  <a:avLst/>
                </a:prstGeom>
                <a:solidFill>
                  <a:srgbClr val="99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23648" name="Oval 84"/>
                <p:cNvSpPr>
                  <a:spLocks noChangeArrowheads="1"/>
                </p:cNvSpPr>
                <p:nvPr/>
              </p:nvSpPr>
              <p:spPr bwMode="auto">
                <a:xfrm>
                  <a:off x="2018" y="2478"/>
                  <a:ext cx="181" cy="182"/>
                </a:xfrm>
                <a:prstGeom prst="ellipse">
                  <a:avLst/>
                </a:prstGeom>
                <a:solidFill>
                  <a:srgbClr val="99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23649" name="Oval 85"/>
                <p:cNvSpPr>
                  <a:spLocks noChangeArrowheads="1"/>
                </p:cNvSpPr>
                <p:nvPr/>
              </p:nvSpPr>
              <p:spPr bwMode="auto">
                <a:xfrm>
                  <a:off x="793" y="2477"/>
                  <a:ext cx="181" cy="182"/>
                </a:xfrm>
                <a:prstGeom prst="ellipse">
                  <a:avLst/>
                </a:pr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23650" name="Oval 86"/>
                <p:cNvSpPr>
                  <a:spLocks noChangeArrowheads="1"/>
                </p:cNvSpPr>
                <p:nvPr/>
              </p:nvSpPr>
              <p:spPr bwMode="auto">
                <a:xfrm>
                  <a:off x="4558" y="2432"/>
                  <a:ext cx="181" cy="182"/>
                </a:xfrm>
                <a:prstGeom prst="ellipse">
                  <a:avLst/>
                </a:prstGeom>
                <a:solidFill>
                  <a:schemeClr val="hlink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23651" name="Oval 87"/>
                <p:cNvSpPr>
                  <a:spLocks noChangeArrowheads="1"/>
                </p:cNvSpPr>
                <p:nvPr/>
              </p:nvSpPr>
              <p:spPr bwMode="auto">
                <a:xfrm>
                  <a:off x="4196" y="2704"/>
                  <a:ext cx="181" cy="182"/>
                </a:xfrm>
                <a:prstGeom prst="ellipse">
                  <a:avLst/>
                </a:prstGeom>
                <a:solidFill>
                  <a:schemeClr val="hlink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23652" name="Oval 88"/>
                <p:cNvSpPr>
                  <a:spLocks noChangeArrowheads="1"/>
                </p:cNvSpPr>
                <p:nvPr/>
              </p:nvSpPr>
              <p:spPr bwMode="auto">
                <a:xfrm>
                  <a:off x="2607" y="2568"/>
                  <a:ext cx="181" cy="182"/>
                </a:xfrm>
                <a:prstGeom prst="ellipse">
                  <a:avLst/>
                </a:prstGeom>
                <a:solidFill>
                  <a:schemeClr val="hlink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23653" name="Oval 89"/>
                <p:cNvSpPr>
                  <a:spLocks noChangeArrowheads="1"/>
                </p:cNvSpPr>
                <p:nvPr/>
              </p:nvSpPr>
              <p:spPr bwMode="auto">
                <a:xfrm>
                  <a:off x="2789" y="2152"/>
                  <a:ext cx="181" cy="182"/>
                </a:xfrm>
                <a:prstGeom prst="ellipse">
                  <a:avLst/>
                </a:prstGeom>
                <a:solidFill>
                  <a:srgbClr val="FF99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23654" name="Oval 90"/>
                <p:cNvSpPr>
                  <a:spLocks noChangeArrowheads="1"/>
                </p:cNvSpPr>
                <p:nvPr/>
              </p:nvSpPr>
              <p:spPr bwMode="auto">
                <a:xfrm>
                  <a:off x="4377" y="2152"/>
                  <a:ext cx="181" cy="182"/>
                </a:xfrm>
                <a:prstGeom prst="ellipse">
                  <a:avLst/>
                </a:prstGeom>
                <a:solidFill>
                  <a:srgbClr val="FF99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23655" name="Oval 91"/>
                <p:cNvSpPr>
                  <a:spLocks noChangeArrowheads="1"/>
                </p:cNvSpPr>
                <p:nvPr/>
              </p:nvSpPr>
              <p:spPr bwMode="auto">
                <a:xfrm>
                  <a:off x="1292" y="2152"/>
                  <a:ext cx="181" cy="182"/>
                </a:xfrm>
                <a:prstGeom prst="ellipse">
                  <a:avLst/>
                </a:prstGeom>
                <a:solidFill>
                  <a:srgbClr val="FF99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23656" name="Oval 92"/>
                <p:cNvSpPr>
                  <a:spLocks noChangeArrowheads="1"/>
                </p:cNvSpPr>
                <p:nvPr/>
              </p:nvSpPr>
              <p:spPr bwMode="auto">
                <a:xfrm>
                  <a:off x="2970" y="2386"/>
                  <a:ext cx="181" cy="182"/>
                </a:xfrm>
                <a:prstGeom prst="ellipse">
                  <a:avLst/>
                </a:pr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23657" name="Oval 93"/>
                <p:cNvSpPr>
                  <a:spLocks noChangeArrowheads="1"/>
                </p:cNvSpPr>
                <p:nvPr/>
              </p:nvSpPr>
              <p:spPr bwMode="auto">
                <a:xfrm>
                  <a:off x="1428" y="2477"/>
                  <a:ext cx="181" cy="182"/>
                </a:xfrm>
                <a:prstGeom prst="ellipse">
                  <a:avLst/>
                </a:pr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grpSp>
              <p:nvGrpSpPr>
                <p:cNvPr id="23658" name="Group 116"/>
                <p:cNvGrpSpPr>
                  <a:grpSpLocks/>
                </p:cNvGrpSpPr>
                <p:nvPr/>
              </p:nvGrpSpPr>
              <p:grpSpPr bwMode="auto">
                <a:xfrm>
                  <a:off x="1972" y="1427"/>
                  <a:ext cx="1954" cy="822"/>
                  <a:chOff x="1927" y="384"/>
                  <a:chExt cx="1954" cy="822"/>
                </a:xfrm>
              </p:grpSpPr>
              <p:sp>
                <p:nvSpPr>
                  <p:cNvPr id="23659" name="Freeform 117"/>
                  <p:cNvSpPr>
                    <a:spLocks/>
                  </p:cNvSpPr>
                  <p:nvPr/>
                </p:nvSpPr>
                <p:spPr bwMode="auto">
                  <a:xfrm>
                    <a:off x="1927" y="618"/>
                    <a:ext cx="137" cy="588"/>
                  </a:xfrm>
                  <a:custGeom>
                    <a:avLst/>
                    <a:gdLst>
                      <a:gd name="T0" fmla="*/ 0 w 222"/>
                      <a:gd name="T1" fmla="*/ 588 h 588"/>
                      <a:gd name="T2" fmla="*/ 2 w 222"/>
                      <a:gd name="T3" fmla="*/ 558 h 588"/>
                      <a:gd name="T4" fmla="*/ 2 w 222"/>
                      <a:gd name="T5" fmla="*/ 486 h 588"/>
                      <a:gd name="T6" fmla="*/ 4 w 222"/>
                      <a:gd name="T7" fmla="*/ 474 h 588"/>
                      <a:gd name="T8" fmla="*/ 9 w 222"/>
                      <a:gd name="T9" fmla="*/ 378 h 588"/>
                      <a:gd name="T10" fmla="*/ 10 w 222"/>
                      <a:gd name="T11" fmla="*/ 120 h 588"/>
                      <a:gd name="T12" fmla="*/ 12 w 222"/>
                      <a:gd name="T13" fmla="*/ 0 h 588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222"/>
                      <a:gd name="T22" fmla="*/ 0 h 588"/>
                      <a:gd name="T23" fmla="*/ 222 w 222"/>
                      <a:gd name="T24" fmla="*/ 588 h 588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222" h="588">
                        <a:moveTo>
                          <a:pt x="0" y="588"/>
                        </a:moveTo>
                        <a:cubicBezTo>
                          <a:pt x="42" y="574"/>
                          <a:pt x="32" y="588"/>
                          <a:pt x="42" y="558"/>
                        </a:cubicBezTo>
                        <a:cubicBezTo>
                          <a:pt x="44" y="534"/>
                          <a:pt x="41" y="509"/>
                          <a:pt x="48" y="486"/>
                        </a:cubicBezTo>
                        <a:cubicBezTo>
                          <a:pt x="50" y="479"/>
                          <a:pt x="61" y="479"/>
                          <a:pt x="66" y="474"/>
                        </a:cubicBezTo>
                        <a:cubicBezTo>
                          <a:pt x="97" y="443"/>
                          <a:pt x="137" y="415"/>
                          <a:pt x="162" y="378"/>
                        </a:cubicBezTo>
                        <a:cubicBezTo>
                          <a:pt x="165" y="275"/>
                          <a:pt x="116" y="175"/>
                          <a:pt x="198" y="120"/>
                        </a:cubicBezTo>
                        <a:cubicBezTo>
                          <a:pt x="218" y="59"/>
                          <a:pt x="222" y="83"/>
                          <a:pt x="222" y="0"/>
                        </a:cubicBezTo>
                      </a:path>
                    </a:pathLst>
                  </a:custGeom>
                  <a:noFill/>
                  <a:ln w="38100" cmpd="sng">
                    <a:solidFill>
                      <a:srgbClr val="CC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23660" name="Freeform 118"/>
                  <p:cNvSpPr>
                    <a:spLocks/>
                  </p:cNvSpPr>
                  <p:nvPr/>
                </p:nvSpPr>
                <p:spPr bwMode="auto">
                  <a:xfrm>
                    <a:off x="2147" y="426"/>
                    <a:ext cx="181" cy="756"/>
                  </a:xfrm>
                  <a:custGeom>
                    <a:avLst/>
                    <a:gdLst>
                      <a:gd name="T0" fmla="*/ 61 w 181"/>
                      <a:gd name="T1" fmla="*/ 756 h 756"/>
                      <a:gd name="T2" fmla="*/ 31 w 181"/>
                      <a:gd name="T3" fmla="*/ 642 h 756"/>
                      <a:gd name="T4" fmla="*/ 37 w 181"/>
                      <a:gd name="T5" fmla="*/ 366 h 756"/>
                      <a:gd name="T6" fmla="*/ 13 w 181"/>
                      <a:gd name="T7" fmla="*/ 198 h 756"/>
                      <a:gd name="T8" fmla="*/ 25 w 181"/>
                      <a:gd name="T9" fmla="*/ 114 h 756"/>
                      <a:gd name="T10" fmla="*/ 151 w 181"/>
                      <a:gd name="T11" fmla="*/ 36 h 756"/>
                      <a:gd name="T12" fmla="*/ 169 w 181"/>
                      <a:gd name="T13" fmla="*/ 18 h 756"/>
                      <a:gd name="T14" fmla="*/ 181 w 181"/>
                      <a:gd name="T15" fmla="*/ 0 h 75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81"/>
                      <a:gd name="T25" fmla="*/ 0 h 756"/>
                      <a:gd name="T26" fmla="*/ 181 w 181"/>
                      <a:gd name="T27" fmla="*/ 756 h 75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81" h="756">
                        <a:moveTo>
                          <a:pt x="61" y="756"/>
                        </a:moveTo>
                        <a:cubicBezTo>
                          <a:pt x="0" y="744"/>
                          <a:pt x="26" y="710"/>
                          <a:pt x="31" y="642"/>
                        </a:cubicBezTo>
                        <a:cubicBezTo>
                          <a:pt x="33" y="550"/>
                          <a:pt x="34" y="458"/>
                          <a:pt x="37" y="366"/>
                        </a:cubicBezTo>
                        <a:cubicBezTo>
                          <a:pt x="39" y="306"/>
                          <a:pt x="48" y="250"/>
                          <a:pt x="13" y="198"/>
                        </a:cubicBezTo>
                        <a:cubicBezTo>
                          <a:pt x="15" y="181"/>
                          <a:pt x="13" y="137"/>
                          <a:pt x="25" y="114"/>
                        </a:cubicBezTo>
                        <a:cubicBezTo>
                          <a:pt x="47" y="70"/>
                          <a:pt x="107" y="51"/>
                          <a:pt x="151" y="36"/>
                        </a:cubicBezTo>
                        <a:cubicBezTo>
                          <a:pt x="157" y="30"/>
                          <a:pt x="164" y="25"/>
                          <a:pt x="169" y="18"/>
                        </a:cubicBezTo>
                        <a:cubicBezTo>
                          <a:pt x="174" y="12"/>
                          <a:pt x="181" y="0"/>
                          <a:pt x="181" y="0"/>
                        </a:cubicBezTo>
                      </a:path>
                    </a:pathLst>
                  </a:custGeom>
                  <a:noFill/>
                  <a:ln w="38100" cmpd="sng">
                    <a:solidFill>
                      <a:srgbClr val="CC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23661" name="Freeform 119"/>
                  <p:cNvSpPr>
                    <a:spLocks/>
                  </p:cNvSpPr>
                  <p:nvPr/>
                </p:nvSpPr>
                <p:spPr bwMode="auto">
                  <a:xfrm>
                    <a:off x="3468" y="420"/>
                    <a:ext cx="138" cy="762"/>
                  </a:xfrm>
                  <a:custGeom>
                    <a:avLst/>
                    <a:gdLst>
                      <a:gd name="T0" fmla="*/ 0 w 138"/>
                      <a:gd name="T1" fmla="*/ 762 h 762"/>
                      <a:gd name="T2" fmla="*/ 60 w 138"/>
                      <a:gd name="T3" fmla="*/ 720 h 762"/>
                      <a:gd name="T4" fmla="*/ 90 w 138"/>
                      <a:gd name="T5" fmla="*/ 624 h 762"/>
                      <a:gd name="T6" fmla="*/ 120 w 138"/>
                      <a:gd name="T7" fmla="*/ 570 h 762"/>
                      <a:gd name="T8" fmla="*/ 126 w 138"/>
                      <a:gd name="T9" fmla="*/ 522 h 762"/>
                      <a:gd name="T10" fmla="*/ 138 w 138"/>
                      <a:gd name="T11" fmla="*/ 486 h 762"/>
                      <a:gd name="T12" fmla="*/ 132 w 138"/>
                      <a:gd name="T13" fmla="*/ 414 h 762"/>
                      <a:gd name="T14" fmla="*/ 66 w 138"/>
                      <a:gd name="T15" fmla="*/ 330 h 762"/>
                      <a:gd name="T16" fmla="*/ 36 w 138"/>
                      <a:gd name="T17" fmla="*/ 306 h 762"/>
                      <a:gd name="T18" fmla="*/ 48 w 138"/>
                      <a:gd name="T19" fmla="*/ 156 h 762"/>
                      <a:gd name="T20" fmla="*/ 90 w 138"/>
                      <a:gd name="T21" fmla="*/ 84 h 762"/>
                      <a:gd name="T22" fmla="*/ 84 w 138"/>
                      <a:gd name="T23" fmla="*/ 0 h 762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38"/>
                      <a:gd name="T37" fmla="*/ 0 h 762"/>
                      <a:gd name="T38" fmla="*/ 138 w 138"/>
                      <a:gd name="T39" fmla="*/ 762 h 762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38" h="762">
                        <a:moveTo>
                          <a:pt x="0" y="762"/>
                        </a:moveTo>
                        <a:cubicBezTo>
                          <a:pt x="44" y="756"/>
                          <a:pt x="47" y="758"/>
                          <a:pt x="60" y="720"/>
                        </a:cubicBezTo>
                        <a:cubicBezTo>
                          <a:pt x="63" y="680"/>
                          <a:pt x="50" y="637"/>
                          <a:pt x="90" y="624"/>
                        </a:cubicBezTo>
                        <a:cubicBezTo>
                          <a:pt x="102" y="606"/>
                          <a:pt x="108" y="588"/>
                          <a:pt x="120" y="570"/>
                        </a:cubicBezTo>
                        <a:cubicBezTo>
                          <a:pt x="122" y="554"/>
                          <a:pt x="123" y="538"/>
                          <a:pt x="126" y="522"/>
                        </a:cubicBezTo>
                        <a:cubicBezTo>
                          <a:pt x="129" y="510"/>
                          <a:pt x="138" y="486"/>
                          <a:pt x="138" y="486"/>
                        </a:cubicBezTo>
                        <a:cubicBezTo>
                          <a:pt x="136" y="462"/>
                          <a:pt x="136" y="438"/>
                          <a:pt x="132" y="414"/>
                        </a:cubicBezTo>
                        <a:cubicBezTo>
                          <a:pt x="125" y="370"/>
                          <a:pt x="97" y="361"/>
                          <a:pt x="66" y="330"/>
                        </a:cubicBezTo>
                        <a:cubicBezTo>
                          <a:pt x="39" y="303"/>
                          <a:pt x="71" y="318"/>
                          <a:pt x="36" y="306"/>
                        </a:cubicBezTo>
                        <a:cubicBezTo>
                          <a:pt x="11" y="268"/>
                          <a:pt x="11" y="181"/>
                          <a:pt x="48" y="156"/>
                        </a:cubicBezTo>
                        <a:cubicBezTo>
                          <a:pt x="65" y="131"/>
                          <a:pt x="81" y="112"/>
                          <a:pt x="90" y="84"/>
                        </a:cubicBezTo>
                        <a:cubicBezTo>
                          <a:pt x="88" y="56"/>
                          <a:pt x="84" y="0"/>
                          <a:pt x="84" y="0"/>
                        </a:cubicBezTo>
                      </a:path>
                    </a:pathLst>
                  </a:custGeom>
                  <a:noFill/>
                  <a:ln w="38100" cmpd="sng">
                    <a:solidFill>
                      <a:srgbClr val="CC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23662" name="Freeform 120"/>
                  <p:cNvSpPr>
                    <a:spLocks/>
                  </p:cNvSpPr>
                  <p:nvPr/>
                </p:nvSpPr>
                <p:spPr bwMode="auto">
                  <a:xfrm>
                    <a:off x="3708" y="384"/>
                    <a:ext cx="173" cy="792"/>
                  </a:xfrm>
                  <a:custGeom>
                    <a:avLst/>
                    <a:gdLst>
                      <a:gd name="T0" fmla="*/ 90 w 173"/>
                      <a:gd name="T1" fmla="*/ 792 h 792"/>
                      <a:gd name="T2" fmla="*/ 54 w 173"/>
                      <a:gd name="T3" fmla="*/ 750 h 792"/>
                      <a:gd name="T4" fmla="*/ 0 w 173"/>
                      <a:gd name="T5" fmla="*/ 420 h 792"/>
                      <a:gd name="T6" fmla="*/ 18 w 173"/>
                      <a:gd name="T7" fmla="*/ 336 h 792"/>
                      <a:gd name="T8" fmla="*/ 72 w 173"/>
                      <a:gd name="T9" fmla="*/ 294 h 792"/>
                      <a:gd name="T10" fmla="*/ 102 w 173"/>
                      <a:gd name="T11" fmla="*/ 264 h 792"/>
                      <a:gd name="T12" fmla="*/ 126 w 173"/>
                      <a:gd name="T13" fmla="*/ 228 h 792"/>
                      <a:gd name="T14" fmla="*/ 162 w 173"/>
                      <a:gd name="T15" fmla="*/ 198 h 792"/>
                      <a:gd name="T16" fmla="*/ 132 w 173"/>
                      <a:gd name="T17" fmla="*/ 0 h 792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73"/>
                      <a:gd name="T28" fmla="*/ 0 h 792"/>
                      <a:gd name="T29" fmla="*/ 173 w 173"/>
                      <a:gd name="T30" fmla="*/ 792 h 792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73" h="792">
                        <a:moveTo>
                          <a:pt x="90" y="792"/>
                        </a:moveTo>
                        <a:cubicBezTo>
                          <a:pt x="66" y="784"/>
                          <a:pt x="62" y="774"/>
                          <a:pt x="54" y="750"/>
                        </a:cubicBezTo>
                        <a:cubicBezTo>
                          <a:pt x="60" y="638"/>
                          <a:pt x="65" y="517"/>
                          <a:pt x="0" y="420"/>
                        </a:cubicBezTo>
                        <a:cubicBezTo>
                          <a:pt x="3" y="400"/>
                          <a:pt x="8" y="355"/>
                          <a:pt x="18" y="336"/>
                        </a:cubicBezTo>
                        <a:cubicBezTo>
                          <a:pt x="28" y="316"/>
                          <a:pt x="72" y="294"/>
                          <a:pt x="72" y="294"/>
                        </a:cubicBezTo>
                        <a:cubicBezTo>
                          <a:pt x="86" y="252"/>
                          <a:pt x="65" y="301"/>
                          <a:pt x="102" y="264"/>
                        </a:cubicBezTo>
                        <a:cubicBezTo>
                          <a:pt x="112" y="254"/>
                          <a:pt x="118" y="240"/>
                          <a:pt x="126" y="228"/>
                        </a:cubicBezTo>
                        <a:cubicBezTo>
                          <a:pt x="135" y="215"/>
                          <a:pt x="151" y="209"/>
                          <a:pt x="162" y="198"/>
                        </a:cubicBezTo>
                        <a:cubicBezTo>
                          <a:pt x="161" y="171"/>
                          <a:pt x="173" y="41"/>
                          <a:pt x="132" y="0"/>
                        </a:cubicBezTo>
                      </a:path>
                    </a:pathLst>
                  </a:custGeom>
                  <a:noFill/>
                  <a:ln w="38100" cmpd="sng">
                    <a:solidFill>
                      <a:srgbClr val="CC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hu-HU"/>
                  </a:p>
                </p:txBody>
              </p:sp>
            </p:grpSp>
          </p:grpSp>
          <p:grpSp>
            <p:nvGrpSpPr>
              <p:cNvPr id="23624" name="Group 170"/>
              <p:cNvGrpSpPr>
                <a:grpSpLocks/>
              </p:cNvGrpSpPr>
              <p:nvPr/>
            </p:nvGrpSpPr>
            <p:grpSpPr bwMode="auto">
              <a:xfrm>
                <a:off x="839" y="2069"/>
                <a:ext cx="4174" cy="115"/>
                <a:chOff x="793" y="1540"/>
                <a:chExt cx="4174" cy="115"/>
              </a:xfrm>
            </p:grpSpPr>
            <p:sp>
              <p:nvSpPr>
                <p:cNvPr id="23625" name="Line 171"/>
                <p:cNvSpPr>
                  <a:spLocks noChangeShapeType="1"/>
                </p:cNvSpPr>
                <p:nvPr/>
              </p:nvSpPr>
              <p:spPr bwMode="auto">
                <a:xfrm>
                  <a:off x="1338" y="1546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23626" name="Line 172"/>
                <p:cNvSpPr>
                  <a:spLocks noChangeShapeType="1"/>
                </p:cNvSpPr>
                <p:nvPr/>
              </p:nvSpPr>
              <p:spPr bwMode="auto">
                <a:xfrm>
                  <a:off x="1837" y="1540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23627" name="Line 173"/>
                <p:cNvSpPr>
                  <a:spLocks noChangeShapeType="1"/>
                </p:cNvSpPr>
                <p:nvPr/>
              </p:nvSpPr>
              <p:spPr bwMode="auto">
                <a:xfrm>
                  <a:off x="793" y="1546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23628" name="Line 174"/>
                <p:cNvSpPr>
                  <a:spLocks noChangeShapeType="1"/>
                </p:cNvSpPr>
                <p:nvPr/>
              </p:nvSpPr>
              <p:spPr bwMode="auto">
                <a:xfrm>
                  <a:off x="2290" y="1549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23629" name="Line 175"/>
                <p:cNvSpPr>
                  <a:spLocks noChangeShapeType="1"/>
                </p:cNvSpPr>
                <p:nvPr/>
              </p:nvSpPr>
              <p:spPr bwMode="auto">
                <a:xfrm>
                  <a:off x="3379" y="1549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23630" name="Line 176"/>
                <p:cNvSpPr>
                  <a:spLocks noChangeShapeType="1"/>
                </p:cNvSpPr>
                <p:nvPr/>
              </p:nvSpPr>
              <p:spPr bwMode="auto">
                <a:xfrm>
                  <a:off x="2835" y="1564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23631" name="Line 177"/>
                <p:cNvSpPr>
                  <a:spLocks noChangeShapeType="1"/>
                </p:cNvSpPr>
                <p:nvPr/>
              </p:nvSpPr>
              <p:spPr bwMode="auto">
                <a:xfrm>
                  <a:off x="3878" y="1552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23632" name="Line 178"/>
                <p:cNvSpPr>
                  <a:spLocks noChangeShapeType="1"/>
                </p:cNvSpPr>
                <p:nvPr/>
              </p:nvSpPr>
              <p:spPr bwMode="auto">
                <a:xfrm>
                  <a:off x="4422" y="1549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23633" name="Line 179"/>
                <p:cNvSpPr>
                  <a:spLocks noChangeShapeType="1"/>
                </p:cNvSpPr>
                <p:nvPr/>
              </p:nvSpPr>
              <p:spPr bwMode="auto">
                <a:xfrm>
                  <a:off x="4967" y="1540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u-HU"/>
                </a:p>
              </p:txBody>
            </p:sp>
          </p:grpSp>
        </p:grpSp>
        <p:sp>
          <p:nvSpPr>
            <p:cNvPr id="23602" name="Oval 182"/>
            <p:cNvSpPr>
              <a:spLocks noChangeArrowheads="1"/>
            </p:cNvSpPr>
            <p:nvPr/>
          </p:nvSpPr>
          <p:spPr bwMode="auto">
            <a:xfrm>
              <a:off x="930" y="2568"/>
              <a:ext cx="91" cy="91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3603" name="Oval 183"/>
            <p:cNvSpPr>
              <a:spLocks noChangeArrowheads="1"/>
            </p:cNvSpPr>
            <p:nvPr/>
          </p:nvSpPr>
          <p:spPr bwMode="auto">
            <a:xfrm>
              <a:off x="1202" y="2478"/>
              <a:ext cx="91" cy="91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3604" name="Oval 184"/>
            <p:cNvSpPr>
              <a:spLocks noChangeArrowheads="1"/>
            </p:cNvSpPr>
            <p:nvPr/>
          </p:nvSpPr>
          <p:spPr bwMode="auto">
            <a:xfrm>
              <a:off x="1519" y="2568"/>
              <a:ext cx="91" cy="91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3605" name="Oval 185"/>
            <p:cNvSpPr>
              <a:spLocks noChangeArrowheads="1"/>
            </p:cNvSpPr>
            <p:nvPr/>
          </p:nvSpPr>
          <p:spPr bwMode="auto">
            <a:xfrm>
              <a:off x="2154" y="2523"/>
              <a:ext cx="91" cy="91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3606" name="Oval 186"/>
            <p:cNvSpPr>
              <a:spLocks noChangeArrowheads="1"/>
            </p:cNvSpPr>
            <p:nvPr/>
          </p:nvSpPr>
          <p:spPr bwMode="auto">
            <a:xfrm>
              <a:off x="2472" y="2478"/>
              <a:ext cx="91" cy="91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3607" name="Oval 187"/>
            <p:cNvSpPr>
              <a:spLocks noChangeArrowheads="1"/>
            </p:cNvSpPr>
            <p:nvPr/>
          </p:nvSpPr>
          <p:spPr bwMode="auto">
            <a:xfrm>
              <a:off x="2699" y="2659"/>
              <a:ext cx="91" cy="91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3608" name="Oval 188"/>
            <p:cNvSpPr>
              <a:spLocks noChangeArrowheads="1"/>
            </p:cNvSpPr>
            <p:nvPr/>
          </p:nvSpPr>
          <p:spPr bwMode="auto">
            <a:xfrm>
              <a:off x="3016" y="2523"/>
              <a:ext cx="91" cy="91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3609" name="Oval 189"/>
            <p:cNvSpPr>
              <a:spLocks noChangeArrowheads="1"/>
            </p:cNvSpPr>
            <p:nvPr/>
          </p:nvSpPr>
          <p:spPr bwMode="auto">
            <a:xfrm>
              <a:off x="4558" y="2523"/>
              <a:ext cx="91" cy="91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3610" name="Oval 190"/>
            <p:cNvSpPr>
              <a:spLocks noChangeArrowheads="1"/>
            </p:cNvSpPr>
            <p:nvPr/>
          </p:nvSpPr>
          <p:spPr bwMode="auto">
            <a:xfrm>
              <a:off x="3243" y="2704"/>
              <a:ext cx="91" cy="91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3611" name="Oval 191"/>
            <p:cNvSpPr>
              <a:spLocks noChangeArrowheads="1"/>
            </p:cNvSpPr>
            <p:nvPr/>
          </p:nvSpPr>
          <p:spPr bwMode="auto">
            <a:xfrm>
              <a:off x="4014" y="2523"/>
              <a:ext cx="91" cy="91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3612" name="Oval 192"/>
            <p:cNvSpPr>
              <a:spLocks noChangeArrowheads="1"/>
            </p:cNvSpPr>
            <p:nvPr/>
          </p:nvSpPr>
          <p:spPr bwMode="auto">
            <a:xfrm>
              <a:off x="4150" y="2750"/>
              <a:ext cx="91" cy="91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3613" name="Oval 193"/>
            <p:cNvSpPr>
              <a:spLocks noChangeArrowheads="1"/>
            </p:cNvSpPr>
            <p:nvPr/>
          </p:nvSpPr>
          <p:spPr bwMode="auto">
            <a:xfrm>
              <a:off x="4740" y="2704"/>
              <a:ext cx="91" cy="91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3614" name="Oval 194"/>
            <p:cNvSpPr>
              <a:spLocks noChangeArrowheads="1"/>
            </p:cNvSpPr>
            <p:nvPr/>
          </p:nvSpPr>
          <p:spPr bwMode="auto">
            <a:xfrm>
              <a:off x="748" y="2251"/>
              <a:ext cx="91" cy="91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3615" name="Oval 195"/>
            <p:cNvSpPr>
              <a:spLocks noChangeArrowheads="1"/>
            </p:cNvSpPr>
            <p:nvPr/>
          </p:nvSpPr>
          <p:spPr bwMode="auto">
            <a:xfrm>
              <a:off x="1338" y="2251"/>
              <a:ext cx="91" cy="91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3616" name="Oval 196"/>
            <p:cNvSpPr>
              <a:spLocks noChangeArrowheads="1"/>
            </p:cNvSpPr>
            <p:nvPr/>
          </p:nvSpPr>
          <p:spPr bwMode="auto">
            <a:xfrm>
              <a:off x="1791" y="2251"/>
              <a:ext cx="91" cy="91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3617" name="Oval 197"/>
            <p:cNvSpPr>
              <a:spLocks noChangeArrowheads="1"/>
            </p:cNvSpPr>
            <p:nvPr/>
          </p:nvSpPr>
          <p:spPr bwMode="auto">
            <a:xfrm>
              <a:off x="2245" y="2251"/>
              <a:ext cx="91" cy="91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3618" name="Oval 198"/>
            <p:cNvSpPr>
              <a:spLocks noChangeArrowheads="1"/>
            </p:cNvSpPr>
            <p:nvPr/>
          </p:nvSpPr>
          <p:spPr bwMode="auto">
            <a:xfrm>
              <a:off x="2789" y="2251"/>
              <a:ext cx="91" cy="91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3619" name="Oval 199"/>
            <p:cNvSpPr>
              <a:spLocks noChangeArrowheads="1"/>
            </p:cNvSpPr>
            <p:nvPr/>
          </p:nvSpPr>
          <p:spPr bwMode="auto">
            <a:xfrm>
              <a:off x="3379" y="2296"/>
              <a:ext cx="91" cy="91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3620" name="Oval 200"/>
            <p:cNvSpPr>
              <a:spLocks noChangeArrowheads="1"/>
            </p:cNvSpPr>
            <p:nvPr/>
          </p:nvSpPr>
          <p:spPr bwMode="auto">
            <a:xfrm>
              <a:off x="3833" y="2251"/>
              <a:ext cx="91" cy="91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3621" name="Oval 201"/>
            <p:cNvSpPr>
              <a:spLocks noChangeArrowheads="1"/>
            </p:cNvSpPr>
            <p:nvPr/>
          </p:nvSpPr>
          <p:spPr bwMode="auto">
            <a:xfrm>
              <a:off x="4422" y="2296"/>
              <a:ext cx="91" cy="91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3622" name="Oval 202"/>
            <p:cNvSpPr>
              <a:spLocks noChangeArrowheads="1"/>
            </p:cNvSpPr>
            <p:nvPr/>
          </p:nvSpPr>
          <p:spPr bwMode="auto">
            <a:xfrm>
              <a:off x="5012" y="2251"/>
              <a:ext cx="91" cy="91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</p:grpSp>
      <p:grpSp>
        <p:nvGrpSpPr>
          <p:cNvPr id="16" name="Group 213"/>
          <p:cNvGrpSpPr>
            <a:grpSpLocks/>
          </p:cNvGrpSpPr>
          <p:nvPr/>
        </p:nvGrpSpPr>
        <p:grpSpPr bwMode="auto">
          <a:xfrm>
            <a:off x="684213" y="4652963"/>
            <a:ext cx="7704137" cy="2120900"/>
            <a:chOff x="431" y="2931"/>
            <a:chExt cx="4853" cy="1336"/>
          </a:xfrm>
        </p:grpSpPr>
        <p:grpSp>
          <p:nvGrpSpPr>
            <p:cNvPr id="23558" name="Group 156"/>
            <p:cNvGrpSpPr>
              <a:grpSpLocks/>
            </p:cNvGrpSpPr>
            <p:nvPr/>
          </p:nvGrpSpPr>
          <p:grpSpPr bwMode="auto">
            <a:xfrm>
              <a:off x="431" y="2931"/>
              <a:ext cx="4853" cy="1336"/>
              <a:chOff x="431" y="2931"/>
              <a:chExt cx="4853" cy="1336"/>
            </a:xfrm>
          </p:grpSpPr>
          <p:grpSp>
            <p:nvGrpSpPr>
              <p:cNvPr id="23568" name="Group 153"/>
              <p:cNvGrpSpPr>
                <a:grpSpLocks/>
              </p:cNvGrpSpPr>
              <p:nvPr/>
            </p:nvGrpSpPr>
            <p:grpSpPr bwMode="auto">
              <a:xfrm>
                <a:off x="431" y="2931"/>
                <a:ext cx="4853" cy="1082"/>
                <a:chOff x="431" y="2931"/>
                <a:chExt cx="4853" cy="1082"/>
              </a:xfrm>
            </p:grpSpPr>
            <p:grpSp>
              <p:nvGrpSpPr>
                <p:cNvPr id="23570" name="Group 144"/>
                <p:cNvGrpSpPr>
                  <a:grpSpLocks/>
                </p:cNvGrpSpPr>
                <p:nvPr/>
              </p:nvGrpSpPr>
              <p:grpSpPr bwMode="auto">
                <a:xfrm>
                  <a:off x="431" y="3022"/>
                  <a:ext cx="545" cy="499"/>
                  <a:chOff x="657" y="3287"/>
                  <a:chExt cx="545" cy="499"/>
                </a:xfrm>
              </p:grpSpPr>
              <p:sp>
                <p:nvSpPr>
                  <p:cNvPr id="23599" name="AutoShape 122"/>
                  <p:cNvSpPr>
                    <a:spLocks noChangeArrowheads="1"/>
                  </p:cNvSpPr>
                  <p:nvPr/>
                </p:nvSpPr>
                <p:spPr bwMode="auto">
                  <a:xfrm>
                    <a:off x="657" y="3287"/>
                    <a:ext cx="545" cy="318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FFCC99"/>
                  </a:solidFill>
                  <a:ln w="7620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23600" name="Oval 124"/>
                  <p:cNvSpPr>
                    <a:spLocks noChangeArrowheads="1"/>
                  </p:cNvSpPr>
                  <p:nvPr/>
                </p:nvSpPr>
                <p:spPr bwMode="auto">
                  <a:xfrm>
                    <a:off x="794" y="3604"/>
                    <a:ext cx="181" cy="182"/>
                  </a:xfrm>
                  <a:prstGeom prst="ellipse">
                    <a:avLst/>
                  </a:prstGeom>
                  <a:solidFill>
                    <a:srgbClr val="FF99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23571" name="Group 146"/>
                <p:cNvGrpSpPr>
                  <a:grpSpLocks/>
                </p:cNvGrpSpPr>
                <p:nvPr/>
              </p:nvGrpSpPr>
              <p:grpSpPr bwMode="auto">
                <a:xfrm>
                  <a:off x="1882" y="3339"/>
                  <a:ext cx="363" cy="492"/>
                  <a:chOff x="1746" y="3294"/>
                  <a:chExt cx="363" cy="492"/>
                </a:xfrm>
              </p:grpSpPr>
              <p:sp>
                <p:nvSpPr>
                  <p:cNvPr id="23597" name="AutoShape 139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294"/>
                    <a:ext cx="363" cy="318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FFCC99"/>
                  </a:solidFill>
                  <a:ln w="7620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23598" name="Oval 125"/>
                  <p:cNvSpPr>
                    <a:spLocks noChangeArrowheads="1"/>
                  </p:cNvSpPr>
                  <p:nvPr/>
                </p:nvSpPr>
                <p:spPr bwMode="auto">
                  <a:xfrm>
                    <a:off x="1837" y="3604"/>
                    <a:ext cx="181" cy="182"/>
                  </a:xfrm>
                  <a:prstGeom prst="ellipse">
                    <a:avLst/>
                  </a:prstGeom>
                  <a:solidFill>
                    <a:srgbClr val="FF99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23572" name="Group 147"/>
                <p:cNvGrpSpPr>
                  <a:grpSpLocks/>
                </p:cNvGrpSpPr>
                <p:nvPr/>
              </p:nvGrpSpPr>
              <p:grpSpPr bwMode="auto">
                <a:xfrm>
                  <a:off x="2472" y="2976"/>
                  <a:ext cx="317" cy="492"/>
                  <a:chOff x="2290" y="3294"/>
                  <a:chExt cx="317" cy="492"/>
                </a:xfrm>
              </p:grpSpPr>
              <p:sp>
                <p:nvSpPr>
                  <p:cNvPr id="23595" name="AutoShape 123"/>
                  <p:cNvSpPr>
                    <a:spLocks noChangeArrowheads="1"/>
                  </p:cNvSpPr>
                  <p:nvPr/>
                </p:nvSpPr>
                <p:spPr bwMode="auto">
                  <a:xfrm>
                    <a:off x="2290" y="3294"/>
                    <a:ext cx="317" cy="318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FFCC99"/>
                  </a:solidFill>
                  <a:ln w="7620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23596" name="Oval 126"/>
                  <p:cNvSpPr>
                    <a:spLocks noChangeArrowheads="1"/>
                  </p:cNvSpPr>
                  <p:nvPr/>
                </p:nvSpPr>
                <p:spPr bwMode="auto">
                  <a:xfrm>
                    <a:off x="2291" y="3604"/>
                    <a:ext cx="181" cy="182"/>
                  </a:xfrm>
                  <a:prstGeom prst="ellipse">
                    <a:avLst/>
                  </a:prstGeom>
                  <a:solidFill>
                    <a:srgbClr val="FF99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23573" name="Group 149"/>
                <p:cNvGrpSpPr>
                  <a:grpSpLocks/>
                </p:cNvGrpSpPr>
                <p:nvPr/>
              </p:nvGrpSpPr>
              <p:grpSpPr bwMode="auto">
                <a:xfrm>
                  <a:off x="3424" y="3022"/>
                  <a:ext cx="363" cy="492"/>
                  <a:chOff x="3288" y="3294"/>
                  <a:chExt cx="363" cy="492"/>
                </a:xfrm>
              </p:grpSpPr>
              <p:sp>
                <p:nvSpPr>
                  <p:cNvPr id="23593" name="AutoShape 141"/>
                  <p:cNvSpPr>
                    <a:spLocks noChangeArrowheads="1"/>
                  </p:cNvSpPr>
                  <p:nvPr/>
                </p:nvSpPr>
                <p:spPr bwMode="auto">
                  <a:xfrm>
                    <a:off x="3288" y="3294"/>
                    <a:ext cx="363" cy="318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FFCC99"/>
                  </a:solidFill>
                  <a:ln w="7620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23594" name="Oval 127"/>
                  <p:cNvSpPr>
                    <a:spLocks noChangeArrowheads="1"/>
                  </p:cNvSpPr>
                  <p:nvPr/>
                </p:nvSpPr>
                <p:spPr bwMode="auto">
                  <a:xfrm>
                    <a:off x="3379" y="3604"/>
                    <a:ext cx="181" cy="182"/>
                  </a:xfrm>
                  <a:prstGeom prst="ellipse">
                    <a:avLst/>
                  </a:prstGeom>
                  <a:solidFill>
                    <a:srgbClr val="FF99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23574" name="Group 152"/>
                <p:cNvGrpSpPr>
                  <a:grpSpLocks/>
                </p:cNvGrpSpPr>
                <p:nvPr/>
              </p:nvGrpSpPr>
              <p:grpSpPr bwMode="auto">
                <a:xfrm>
                  <a:off x="5012" y="3294"/>
                  <a:ext cx="272" cy="492"/>
                  <a:chOff x="4876" y="3294"/>
                  <a:chExt cx="272" cy="492"/>
                </a:xfrm>
              </p:grpSpPr>
              <p:sp>
                <p:nvSpPr>
                  <p:cNvPr id="23591" name="AutoShape 121"/>
                  <p:cNvSpPr>
                    <a:spLocks noChangeArrowheads="1"/>
                  </p:cNvSpPr>
                  <p:nvPr/>
                </p:nvSpPr>
                <p:spPr bwMode="auto">
                  <a:xfrm>
                    <a:off x="4876" y="3294"/>
                    <a:ext cx="272" cy="318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FFCC99"/>
                  </a:solidFill>
                  <a:ln w="7620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23592" name="Oval 128"/>
                  <p:cNvSpPr>
                    <a:spLocks noChangeArrowheads="1"/>
                  </p:cNvSpPr>
                  <p:nvPr/>
                </p:nvSpPr>
                <p:spPr bwMode="auto">
                  <a:xfrm>
                    <a:off x="4967" y="3604"/>
                    <a:ext cx="181" cy="182"/>
                  </a:xfrm>
                  <a:prstGeom prst="ellipse">
                    <a:avLst/>
                  </a:prstGeom>
                  <a:solidFill>
                    <a:srgbClr val="FF99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23575" name="Group 150"/>
                <p:cNvGrpSpPr>
                  <a:grpSpLocks/>
                </p:cNvGrpSpPr>
                <p:nvPr/>
              </p:nvGrpSpPr>
              <p:grpSpPr bwMode="auto">
                <a:xfrm>
                  <a:off x="3833" y="3521"/>
                  <a:ext cx="318" cy="492"/>
                  <a:chOff x="3787" y="3294"/>
                  <a:chExt cx="318" cy="492"/>
                </a:xfrm>
              </p:grpSpPr>
              <p:sp>
                <p:nvSpPr>
                  <p:cNvPr id="23589" name="AutoShape 143"/>
                  <p:cNvSpPr>
                    <a:spLocks noChangeArrowheads="1"/>
                  </p:cNvSpPr>
                  <p:nvPr/>
                </p:nvSpPr>
                <p:spPr bwMode="auto">
                  <a:xfrm>
                    <a:off x="3787" y="3294"/>
                    <a:ext cx="318" cy="318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FFCC99"/>
                  </a:solidFill>
                  <a:ln w="7620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23590" name="Oval 129"/>
                  <p:cNvSpPr>
                    <a:spLocks noChangeArrowheads="1"/>
                  </p:cNvSpPr>
                  <p:nvPr/>
                </p:nvSpPr>
                <p:spPr bwMode="auto">
                  <a:xfrm>
                    <a:off x="3879" y="3604"/>
                    <a:ext cx="181" cy="182"/>
                  </a:xfrm>
                  <a:prstGeom prst="ellipse">
                    <a:avLst/>
                  </a:prstGeom>
                  <a:solidFill>
                    <a:srgbClr val="FF99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23576" name="Group 148"/>
                <p:cNvGrpSpPr>
                  <a:grpSpLocks/>
                </p:cNvGrpSpPr>
                <p:nvPr/>
              </p:nvGrpSpPr>
              <p:grpSpPr bwMode="auto">
                <a:xfrm>
                  <a:off x="2971" y="3249"/>
                  <a:ext cx="362" cy="500"/>
                  <a:chOff x="2744" y="3294"/>
                  <a:chExt cx="362" cy="500"/>
                </a:xfrm>
              </p:grpSpPr>
              <p:sp>
                <p:nvSpPr>
                  <p:cNvPr id="23587" name="AutoShape 140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3294"/>
                    <a:ext cx="362" cy="318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FFCC99"/>
                  </a:solidFill>
                  <a:ln w="7620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23588" name="Oval 130"/>
                  <p:cNvSpPr>
                    <a:spLocks noChangeArrowheads="1"/>
                  </p:cNvSpPr>
                  <p:nvPr/>
                </p:nvSpPr>
                <p:spPr bwMode="auto">
                  <a:xfrm>
                    <a:off x="2880" y="3612"/>
                    <a:ext cx="181" cy="182"/>
                  </a:xfrm>
                  <a:prstGeom prst="ellipse">
                    <a:avLst/>
                  </a:prstGeom>
                  <a:solidFill>
                    <a:srgbClr val="FF99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23577" name="Group 151"/>
                <p:cNvGrpSpPr>
                  <a:grpSpLocks/>
                </p:cNvGrpSpPr>
                <p:nvPr/>
              </p:nvGrpSpPr>
              <p:grpSpPr bwMode="auto">
                <a:xfrm>
                  <a:off x="4422" y="3158"/>
                  <a:ext cx="273" cy="492"/>
                  <a:chOff x="4332" y="3294"/>
                  <a:chExt cx="273" cy="492"/>
                </a:xfrm>
              </p:grpSpPr>
              <p:sp>
                <p:nvSpPr>
                  <p:cNvPr id="23585" name="AutoShape 142"/>
                  <p:cNvSpPr>
                    <a:spLocks noChangeArrowheads="1"/>
                  </p:cNvSpPr>
                  <p:nvPr/>
                </p:nvSpPr>
                <p:spPr bwMode="auto">
                  <a:xfrm>
                    <a:off x="4332" y="3294"/>
                    <a:ext cx="273" cy="318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FFCC99"/>
                  </a:solidFill>
                  <a:ln w="7620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23586" name="Oval 131"/>
                  <p:cNvSpPr>
                    <a:spLocks noChangeArrowheads="1"/>
                  </p:cNvSpPr>
                  <p:nvPr/>
                </p:nvSpPr>
                <p:spPr bwMode="auto">
                  <a:xfrm>
                    <a:off x="4423" y="3604"/>
                    <a:ext cx="181" cy="182"/>
                  </a:xfrm>
                  <a:prstGeom prst="ellipse">
                    <a:avLst/>
                  </a:prstGeom>
                  <a:solidFill>
                    <a:srgbClr val="FF99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23578" name="Group 145"/>
                <p:cNvGrpSpPr>
                  <a:grpSpLocks/>
                </p:cNvGrpSpPr>
                <p:nvPr/>
              </p:nvGrpSpPr>
              <p:grpSpPr bwMode="auto">
                <a:xfrm>
                  <a:off x="1383" y="3022"/>
                  <a:ext cx="363" cy="492"/>
                  <a:chOff x="1292" y="3294"/>
                  <a:chExt cx="363" cy="492"/>
                </a:xfrm>
              </p:grpSpPr>
              <p:sp>
                <p:nvSpPr>
                  <p:cNvPr id="23583" name="AutoShape 138"/>
                  <p:cNvSpPr>
                    <a:spLocks noChangeArrowheads="1"/>
                  </p:cNvSpPr>
                  <p:nvPr/>
                </p:nvSpPr>
                <p:spPr bwMode="auto">
                  <a:xfrm>
                    <a:off x="1292" y="3294"/>
                    <a:ext cx="363" cy="318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FFCC99"/>
                  </a:solidFill>
                  <a:ln w="7620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23584" name="Oval 132"/>
                  <p:cNvSpPr>
                    <a:spLocks noChangeArrowheads="1"/>
                  </p:cNvSpPr>
                  <p:nvPr/>
                </p:nvSpPr>
                <p:spPr bwMode="auto">
                  <a:xfrm>
                    <a:off x="1338" y="3604"/>
                    <a:ext cx="181" cy="182"/>
                  </a:xfrm>
                  <a:prstGeom prst="ellipse">
                    <a:avLst/>
                  </a:prstGeom>
                  <a:solidFill>
                    <a:srgbClr val="FF99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sp>
              <p:nvSpPr>
                <p:cNvPr id="23579" name="Freeform 134"/>
                <p:cNvSpPr>
                  <a:spLocks/>
                </p:cNvSpPr>
                <p:nvPr/>
              </p:nvSpPr>
              <p:spPr bwMode="auto">
                <a:xfrm>
                  <a:off x="1882" y="2931"/>
                  <a:ext cx="91" cy="316"/>
                </a:xfrm>
                <a:custGeom>
                  <a:avLst/>
                  <a:gdLst>
                    <a:gd name="T0" fmla="*/ 0 w 222"/>
                    <a:gd name="T1" fmla="*/ 14 h 588"/>
                    <a:gd name="T2" fmla="*/ 0 w 222"/>
                    <a:gd name="T3" fmla="*/ 13 h 588"/>
                    <a:gd name="T4" fmla="*/ 0 w 222"/>
                    <a:gd name="T5" fmla="*/ 11 h 588"/>
                    <a:gd name="T6" fmla="*/ 0 w 222"/>
                    <a:gd name="T7" fmla="*/ 11 h 588"/>
                    <a:gd name="T8" fmla="*/ 1 w 222"/>
                    <a:gd name="T9" fmla="*/ 9 h 588"/>
                    <a:gd name="T10" fmla="*/ 1 w 222"/>
                    <a:gd name="T11" fmla="*/ 3 h 588"/>
                    <a:gd name="T12" fmla="*/ 1 w 222"/>
                    <a:gd name="T13" fmla="*/ 0 h 58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22"/>
                    <a:gd name="T22" fmla="*/ 0 h 588"/>
                    <a:gd name="T23" fmla="*/ 222 w 222"/>
                    <a:gd name="T24" fmla="*/ 588 h 588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22" h="588">
                      <a:moveTo>
                        <a:pt x="0" y="588"/>
                      </a:moveTo>
                      <a:cubicBezTo>
                        <a:pt x="42" y="574"/>
                        <a:pt x="32" y="588"/>
                        <a:pt x="42" y="558"/>
                      </a:cubicBezTo>
                      <a:cubicBezTo>
                        <a:pt x="44" y="534"/>
                        <a:pt x="41" y="509"/>
                        <a:pt x="48" y="486"/>
                      </a:cubicBezTo>
                      <a:cubicBezTo>
                        <a:pt x="50" y="479"/>
                        <a:pt x="61" y="479"/>
                        <a:pt x="66" y="474"/>
                      </a:cubicBezTo>
                      <a:cubicBezTo>
                        <a:pt x="97" y="443"/>
                        <a:pt x="137" y="415"/>
                        <a:pt x="162" y="378"/>
                      </a:cubicBezTo>
                      <a:cubicBezTo>
                        <a:pt x="165" y="275"/>
                        <a:pt x="116" y="175"/>
                        <a:pt x="198" y="120"/>
                      </a:cubicBezTo>
                      <a:cubicBezTo>
                        <a:pt x="218" y="59"/>
                        <a:pt x="222" y="83"/>
                        <a:pt x="222" y="0"/>
                      </a:cubicBezTo>
                    </a:path>
                  </a:pathLst>
                </a:custGeom>
                <a:noFill/>
                <a:ln w="38100" cmpd="sng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23580" name="Freeform 135"/>
                <p:cNvSpPr>
                  <a:spLocks/>
                </p:cNvSpPr>
                <p:nvPr/>
              </p:nvSpPr>
              <p:spPr bwMode="auto">
                <a:xfrm flipH="1">
                  <a:off x="2653" y="3521"/>
                  <a:ext cx="136" cy="167"/>
                </a:xfrm>
                <a:custGeom>
                  <a:avLst/>
                  <a:gdLst>
                    <a:gd name="T0" fmla="*/ 11 w 181"/>
                    <a:gd name="T1" fmla="*/ 0 h 756"/>
                    <a:gd name="T2" fmla="*/ 6 w 181"/>
                    <a:gd name="T3" fmla="*/ 0 h 756"/>
                    <a:gd name="T4" fmla="*/ 7 w 181"/>
                    <a:gd name="T5" fmla="*/ 0 h 756"/>
                    <a:gd name="T6" fmla="*/ 3 w 181"/>
                    <a:gd name="T7" fmla="*/ 0 h 756"/>
                    <a:gd name="T8" fmla="*/ 5 w 181"/>
                    <a:gd name="T9" fmla="*/ 0 h 756"/>
                    <a:gd name="T10" fmla="*/ 27 w 181"/>
                    <a:gd name="T11" fmla="*/ 0 h 756"/>
                    <a:gd name="T12" fmla="*/ 30 w 181"/>
                    <a:gd name="T13" fmla="*/ 0 h 756"/>
                    <a:gd name="T14" fmla="*/ 33 w 181"/>
                    <a:gd name="T15" fmla="*/ 0 h 75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81"/>
                    <a:gd name="T25" fmla="*/ 0 h 756"/>
                    <a:gd name="T26" fmla="*/ 181 w 181"/>
                    <a:gd name="T27" fmla="*/ 756 h 75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81" h="756">
                      <a:moveTo>
                        <a:pt x="61" y="756"/>
                      </a:moveTo>
                      <a:cubicBezTo>
                        <a:pt x="0" y="744"/>
                        <a:pt x="26" y="710"/>
                        <a:pt x="31" y="642"/>
                      </a:cubicBezTo>
                      <a:cubicBezTo>
                        <a:pt x="33" y="550"/>
                        <a:pt x="34" y="458"/>
                        <a:pt x="37" y="366"/>
                      </a:cubicBezTo>
                      <a:cubicBezTo>
                        <a:pt x="39" y="306"/>
                        <a:pt x="48" y="250"/>
                        <a:pt x="13" y="198"/>
                      </a:cubicBezTo>
                      <a:cubicBezTo>
                        <a:pt x="15" y="181"/>
                        <a:pt x="13" y="137"/>
                        <a:pt x="25" y="114"/>
                      </a:cubicBezTo>
                      <a:cubicBezTo>
                        <a:pt x="47" y="70"/>
                        <a:pt x="107" y="51"/>
                        <a:pt x="151" y="36"/>
                      </a:cubicBezTo>
                      <a:cubicBezTo>
                        <a:pt x="157" y="30"/>
                        <a:pt x="164" y="25"/>
                        <a:pt x="169" y="18"/>
                      </a:cubicBezTo>
                      <a:cubicBezTo>
                        <a:pt x="174" y="12"/>
                        <a:pt x="181" y="0"/>
                        <a:pt x="181" y="0"/>
                      </a:cubicBezTo>
                    </a:path>
                  </a:pathLst>
                </a:custGeom>
                <a:noFill/>
                <a:ln w="38100" cmpd="sng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23581" name="Freeform 136"/>
                <p:cNvSpPr>
                  <a:spLocks/>
                </p:cNvSpPr>
                <p:nvPr/>
              </p:nvSpPr>
              <p:spPr bwMode="auto">
                <a:xfrm>
                  <a:off x="4286" y="3339"/>
                  <a:ext cx="136" cy="445"/>
                </a:xfrm>
                <a:custGeom>
                  <a:avLst/>
                  <a:gdLst>
                    <a:gd name="T0" fmla="*/ 0 w 138"/>
                    <a:gd name="T1" fmla="*/ 30 h 762"/>
                    <a:gd name="T2" fmla="*/ 54 w 138"/>
                    <a:gd name="T3" fmla="*/ 29 h 762"/>
                    <a:gd name="T4" fmla="*/ 84 w 138"/>
                    <a:gd name="T5" fmla="*/ 25 h 762"/>
                    <a:gd name="T6" fmla="*/ 108 w 138"/>
                    <a:gd name="T7" fmla="*/ 23 h 762"/>
                    <a:gd name="T8" fmla="*/ 114 w 138"/>
                    <a:gd name="T9" fmla="*/ 21 h 762"/>
                    <a:gd name="T10" fmla="*/ 126 w 138"/>
                    <a:gd name="T11" fmla="*/ 19 h 762"/>
                    <a:gd name="T12" fmla="*/ 120 w 138"/>
                    <a:gd name="T13" fmla="*/ 16 h 762"/>
                    <a:gd name="T14" fmla="*/ 60 w 138"/>
                    <a:gd name="T15" fmla="*/ 13 h 762"/>
                    <a:gd name="T16" fmla="*/ 34 w 138"/>
                    <a:gd name="T17" fmla="*/ 12 h 762"/>
                    <a:gd name="T18" fmla="*/ 42 w 138"/>
                    <a:gd name="T19" fmla="*/ 6 h 762"/>
                    <a:gd name="T20" fmla="*/ 84 w 138"/>
                    <a:gd name="T21" fmla="*/ 4 h 762"/>
                    <a:gd name="T22" fmla="*/ 78 w 138"/>
                    <a:gd name="T23" fmla="*/ 0 h 762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38"/>
                    <a:gd name="T37" fmla="*/ 0 h 762"/>
                    <a:gd name="T38" fmla="*/ 138 w 138"/>
                    <a:gd name="T39" fmla="*/ 762 h 762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38" h="762">
                      <a:moveTo>
                        <a:pt x="0" y="762"/>
                      </a:moveTo>
                      <a:cubicBezTo>
                        <a:pt x="44" y="756"/>
                        <a:pt x="47" y="758"/>
                        <a:pt x="60" y="720"/>
                      </a:cubicBezTo>
                      <a:cubicBezTo>
                        <a:pt x="63" y="680"/>
                        <a:pt x="50" y="637"/>
                        <a:pt x="90" y="624"/>
                      </a:cubicBezTo>
                      <a:cubicBezTo>
                        <a:pt x="102" y="606"/>
                        <a:pt x="108" y="588"/>
                        <a:pt x="120" y="570"/>
                      </a:cubicBezTo>
                      <a:cubicBezTo>
                        <a:pt x="122" y="554"/>
                        <a:pt x="123" y="538"/>
                        <a:pt x="126" y="522"/>
                      </a:cubicBezTo>
                      <a:cubicBezTo>
                        <a:pt x="129" y="510"/>
                        <a:pt x="138" y="486"/>
                        <a:pt x="138" y="486"/>
                      </a:cubicBezTo>
                      <a:cubicBezTo>
                        <a:pt x="136" y="462"/>
                        <a:pt x="136" y="438"/>
                        <a:pt x="132" y="414"/>
                      </a:cubicBezTo>
                      <a:cubicBezTo>
                        <a:pt x="125" y="370"/>
                        <a:pt x="97" y="361"/>
                        <a:pt x="66" y="330"/>
                      </a:cubicBezTo>
                      <a:cubicBezTo>
                        <a:pt x="39" y="303"/>
                        <a:pt x="71" y="318"/>
                        <a:pt x="36" y="306"/>
                      </a:cubicBezTo>
                      <a:cubicBezTo>
                        <a:pt x="11" y="268"/>
                        <a:pt x="11" y="181"/>
                        <a:pt x="48" y="156"/>
                      </a:cubicBezTo>
                      <a:cubicBezTo>
                        <a:pt x="65" y="131"/>
                        <a:pt x="81" y="112"/>
                        <a:pt x="90" y="84"/>
                      </a:cubicBezTo>
                      <a:cubicBezTo>
                        <a:pt x="88" y="56"/>
                        <a:pt x="84" y="0"/>
                        <a:pt x="84" y="0"/>
                      </a:cubicBezTo>
                    </a:path>
                  </a:pathLst>
                </a:custGeom>
                <a:noFill/>
                <a:ln w="38100" cmpd="sng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23582" name="Freeform 137"/>
                <p:cNvSpPr>
                  <a:spLocks/>
                </p:cNvSpPr>
                <p:nvPr/>
              </p:nvSpPr>
              <p:spPr bwMode="auto">
                <a:xfrm>
                  <a:off x="1156" y="3339"/>
                  <a:ext cx="91" cy="429"/>
                </a:xfrm>
                <a:custGeom>
                  <a:avLst/>
                  <a:gdLst>
                    <a:gd name="T0" fmla="*/ 2 w 173"/>
                    <a:gd name="T1" fmla="*/ 20 h 792"/>
                    <a:gd name="T2" fmla="*/ 1 w 173"/>
                    <a:gd name="T3" fmla="*/ 19 h 792"/>
                    <a:gd name="T4" fmla="*/ 0 w 173"/>
                    <a:gd name="T5" fmla="*/ 11 h 792"/>
                    <a:gd name="T6" fmla="*/ 1 w 173"/>
                    <a:gd name="T7" fmla="*/ 9 h 792"/>
                    <a:gd name="T8" fmla="*/ 2 w 173"/>
                    <a:gd name="T9" fmla="*/ 8 h 792"/>
                    <a:gd name="T10" fmla="*/ 2 w 173"/>
                    <a:gd name="T11" fmla="*/ 7 h 792"/>
                    <a:gd name="T12" fmla="*/ 3 w 173"/>
                    <a:gd name="T13" fmla="*/ 6 h 792"/>
                    <a:gd name="T14" fmla="*/ 4 w 173"/>
                    <a:gd name="T15" fmla="*/ 5 h 792"/>
                    <a:gd name="T16" fmla="*/ 3 w 173"/>
                    <a:gd name="T17" fmla="*/ 0 h 79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73"/>
                    <a:gd name="T28" fmla="*/ 0 h 792"/>
                    <a:gd name="T29" fmla="*/ 173 w 173"/>
                    <a:gd name="T30" fmla="*/ 792 h 792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73" h="792">
                      <a:moveTo>
                        <a:pt x="90" y="792"/>
                      </a:moveTo>
                      <a:cubicBezTo>
                        <a:pt x="66" y="784"/>
                        <a:pt x="62" y="774"/>
                        <a:pt x="54" y="750"/>
                      </a:cubicBezTo>
                      <a:cubicBezTo>
                        <a:pt x="60" y="638"/>
                        <a:pt x="65" y="517"/>
                        <a:pt x="0" y="420"/>
                      </a:cubicBezTo>
                      <a:cubicBezTo>
                        <a:pt x="3" y="400"/>
                        <a:pt x="8" y="355"/>
                        <a:pt x="18" y="336"/>
                      </a:cubicBezTo>
                      <a:cubicBezTo>
                        <a:pt x="28" y="316"/>
                        <a:pt x="72" y="294"/>
                        <a:pt x="72" y="294"/>
                      </a:cubicBezTo>
                      <a:cubicBezTo>
                        <a:pt x="86" y="252"/>
                        <a:pt x="65" y="301"/>
                        <a:pt x="102" y="264"/>
                      </a:cubicBezTo>
                      <a:cubicBezTo>
                        <a:pt x="112" y="254"/>
                        <a:pt x="118" y="240"/>
                        <a:pt x="126" y="228"/>
                      </a:cubicBezTo>
                      <a:cubicBezTo>
                        <a:pt x="135" y="215"/>
                        <a:pt x="151" y="209"/>
                        <a:pt x="162" y="198"/>
                      </a:cubicBezTo>
                      <a:cubicBezTo>
                        <a:pt x="161" y="171"/>
                        <a:pt x="173" y="41"/>
                        <a:pt x="132" y="0"/>
                      </a:cubicBezTo>
                    </a:path>
                  </a:pathLst>
                </a:custGeom>
                <a:noFill/>
                <a:ln w="38100" cmpd="sng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u-HU"/>
                </a:p>
              </p:txBody>
            </p:sp>
          </p:grpSp>
          <p:sp>
            <p:nvSpPr>
              <p:cNvPr id="23569" name="Freeform 155"/>
              <p:cNvSpPr>
                <a:spLocks/>
              </p:cNvSpPr>
              <p:nvPr/>
            </p:nvSpPr>
            <p:spPr bwMode="auto">
              <a:xfrm>
                <a:off x="969" y="3949"/>
                <a:ext cx="3401" cy="318"/>
              </a:xfrm>
              <a:custGeom>
                <a:avLst/>
                <a:gdLst>
                  <a:gd name="T0" fmla="*/ 0 w 3401"/>
                  <a:gd name="T1" fmla="*/ 293 h 318"/>
                  <a:gd name="T2" fmla="*/ 101 w 3401"/>
                  <a:gd name="T3" fmla="*/ 257 h 318"/>
                  <a:gd name="T4" fmla="*/ 174 w 3401"/>
                  <a:gd name="T5" fmla="*/ 238 h 318"/>
                  <a:gd name="T6" fmla="*/ 265 w 3401"/>
                  <a:gd name="T7" fmla="*/ 202 h 318"/>
                  <a:gd name="T8" fmla="*/ 357 w 3401"/>
                  <a:gd name="T9" fmla="*/ 165 h 318"/>
                  <a:gd name="T10" fmla="*/ 567 w 3401"/>
                  <a:gd name="T11" fmla="*/ 202 h 318"/>
                  <a:gd name="T12" fmla="*/ 1454 w 3401"/>
                  <a:gd name="T13" fmla="*/ 184 h 318"/>
                  <a:gd name="T14" fmla="*/ 1573 w 3401"/>
                  <a:gd name="T15" fmla="*/ 147 h 318"/>
                  <a:gd name="T16" fmla="*/ 1893 w 3401"/>
                  <a:gd name="T17" fmla="*/ 65 h 318"/>
                  <a:gd name="T18" fmla="*/ 2423 w 3401"/>
                  <a:gd name="T19" fmla="*/ 110 h 318"/>
                  <a:gd name="T20" fmla="*/ 2560 w 3401"/>
                  <a:gd name="T21" fmla="*/ 184 h 318"/>
                  <a:gd name="T22" fmla="*/ 3282 w 3401"/>
                  <a:gd name="T23" fmla="*/ 220 h 318"/>
                  <a:gd name="T24" fmla="*/ 3328 w 3401"/>
                  <a:gd name="T25" fmla="*/ 248 h 318"/>
                  <a:gd name="T26" fmla="*/ 3401 w 3401"/>
                  <a:gd name="T27" fmla="*/ 284 h 318"/>
                  <a:gd name="T28" fmla="*/ 0 w 3401"/>
                  <a:gd name="T29" fmla="*/ 293 h 31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401"/>
                  <a:gd name="T46" fmla="*/ 0 h 318"/>
                  <a:gd name="T47" fmla="*/ 3401 w 3401"/>
                  <a:gd name="T48" fmla="*/ 318 h 31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401" h="318">
                    <a:moveTo>
                      <a:pt x="0" y="293"/>
                    </a:moveTo>
                    <a:cubicBezTo>
                      <a:pt x="33" y="277"/>
                      <a:pt x="65" y="267"/>
                      <a:pt x="101" y="257"/>
                    </a:cubicBezTo>
                    <a:cubicBezTo>
                      <a:pt x="125" y="250"/>
                      <a:pt x="174" y="238"/>
                      <a:pt x="174" y="238"/>
                    </a:cubicBezTo>
                    <a:cubicBezTo>
                      <a:pt x="205" y="218"/>
                      <a:pt x="229" y="211"/>
                      <a:pt x="265" y="202"/>
                    </a:cubicBezTo>
                    <a:cubicBezTo>
                      <a:pt x="292" y="177"/>
                      <a:pt x="323" y="176"/>
                      <a:pt x="357" y="165"/>
                    </a:cubicBezTo>
                    <a:cubicBezTo>
                      <a:pt x="432" y="172"/>
                      <a:pt x="494" y="190"/>
                      <a:pt x="567" y="202"/>
                    </a:cubicBezTo>
                    <a:cubicBezTo>
                      <a:pt x="603" y="201"/>
                      <a:pt x="1275" y="195"/>
                      <a:pt x="1454" y="184"/>
                    </a:cubicBezTo>
                    <a:cubicBezTo>
                      <a:pt x="1490" y="182"/>
                      <a:pt x="1537" y="157"/>
                      <a:pt x="1573" y="147"/>
                    </a:cubicBezTo>
                    <a:cubicBezTo>
                      <a:pt x="1679" y="117"/>
                      <a:pt x="1783" y="79"/>
                      <a:pt x="1893" y="65"/>
                    </a:cubicBezTo>
                    <a:cubicBezTo>
                      <a:pt x="2089" y="0"/>
                      <a:pt x="2242" y="90"/>
                      <a:pt x="2423" y="110"/>
                    </a:cubicBezTo>
                    <a:cubicBezTo>
                      <a:pt x="2473" y="128"/>
                      <a:pt x="2507" y="169"/>
                      <a:pt x="2560" y="184"/>
                    </a:cubicBezTo>
                    <a:cubicBezTo>
                      <a:pt x="2768" y="318"/>
                      <a:pt x="3050" y="143"/>
                      <a:pt x="3282" y="220"/>
                    </a:cubicBezTo>
                    <a:cubicBezTo>
                      <a:pt x="3343" y="278"/>
                      <a:pt x="3254" y="198"/>
                      <a:pt x="3328" y="248"/>
                    </a:cubicBezTo>
                    <a:cubicBezTo>
                      <a:pt x="3359" y="269"/>
                      <a:pt x="3362" y="284"/>
                      <a:pt x="3401" y="284"/>
                    </a:cubicBezTo>
                    <a:lnTo>
                      <a:pt x="0" y="293"/>
                    </a:lnTo>
                    <a:close/>
                  </a:path>
                </a:pathLst>
              </a:cu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</p:grpSp>
        <p:sp>
          <p:nvSpPr>
            <p:cNvPr id="23559" name="Oval 203"/>
            <p:cNvSpPr>
              <a:spLocks noChangeArrowheads="1"/>
            </p:cNvSpPr>
            <p:nvPr/>
          </p:nvSpPr>
          <p:spPr bwMode="auto">
            <a:xfrm>
              <a:off x="657" y="3475"/>
              <a:ext cx="91" cy="91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3560" name="Oval 204"/>
            <p:cNvSpPr>
              <a:spLocks noChangeArrowheads="1"/>
            </p:cNvSpPr>
            <p:nvPr/>
          </p:nvSpPr>
          <p:spPr bwMode="auto">
            <a:xfrm>
              <a:off x="1519" y="3430"/>
              <a:ext cx="91" cy="91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3561" name="Oval 205"/>
            <p:cNvSpPr>
              <a:spLocks noChangeArrowheads="1"/>
            </p:cNvSpPr>
            <p:nvPr/>
          </p:nvSpPr>
          <p:spPr bwMode="auto">
            <a:xfrm>
              <a:off x="2064" y="3748"/>
              <a:ext cx="91" cy="91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3562" name="Oval 206"/>
            <p:cNvSpPr>
              <a:spLocks noChangeArrowheads="1"/>
            </p:cNvSpPr>
            <p:nvPr/>
          </p:nvSpPr>
          <p:spPr bwMode="auto">
            <a:xfrm>
              <a:off x="2472" y="3385"/>
              <a:ext cx="91" cy="91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3563" name="Oval 207"/>
            <p:cNvSpPr>
              <a:spLocks noChangeArrowheads="1"/>
            </p:cNvSpPr>
            <p:nvPr/>
          </p:nvSpPr>
          <p:spPr bwMode="auto">
            <a:xfrm>
              <a:off x="3107" y="3657"/>
              <a:ext cx="91" cy="91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3564" name="Oval 208"/>
            <p:cNvSpPr>
              <a:spLocks noChangeArrowheads="1"/>
            </p:cNvSpPr>
            <p:nvPr/>
          </p:nvSpPr>
          <p:spPr bwMode="auto">
            <a:xfrm>
              <a:off x="3515" y="3430"/>
              <a:ext cx="91" cy="91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3565" name="Oval 209"/>
            <p:cNvSpPr>
              <a:spLocks noChangeArrowheads="1"/>
            </p:cNvSpPr>
            <p:nvPr/>
          </p:nvSpPr>
          <p:spPr bwMode="auto">
            <a:xfrm>
              <a:off x="3923" y="3884"/>
              <a:ext cx="91" cy="91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3566" name="Oval 210"/>
            <p:cNvSpPr>
              <a:spLocks noChangeArrowheads="1"/>
            </p:cNvSpPr>
            <p:nvPr/>
          </p:nvSpPr>
          <p:spPr bwMode="auto">
            <a:xfrm>
              <a:off x="4604" y="3566"/>
              <a:ext cx="91" cy="91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3567" name="Oval 211"/>
            <p:cNvSpPr>
              <a:spLocks noChangeArrowheads="1"/>
            </p:cNvSpPr>
            <p:nvPr/>
          </p:nvSpPr>
          <p:spPr bwMode="auto">
            <a:xfrm>
              <a:off x="5148" y="3748"/>
              <a:ext cx="91" cy="91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1154113" y="457200"/>
            <a:ext cx="614783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32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Chromatin</a:t>
            </a:r>
            <a:r>
              <a:rPr lang="hu-HU" sz="32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 and </a:t>
            </a:r>
            <a:r>
              <a:rPr lang="hu-HU" sz="32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its</a:t>
            </a:r>
            <a:r>
              <a:rPr lang="hu-HU" sz="32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sz="32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organization</a:t>
            </a:r>
            <a:endParaRPr lang="en-GB" sz="3200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24579" name="Group 6"/>
          <p:cNvGrpSpPr>
            <a:grpSpLocks/>
          </p:cNvGrpSpPr>
          <p:nvPr/>
        </p:nvGrpSpPr>
        <p:grpSpPr bwMode="auto">
          <a:xfrm>
            <a:off x="549275" y="1411288"/>
            <a:ext cx="8043863" cy="4033837"/>
            <a:chOff x="528" y="2016"/>
            <a:chExt cx="4704" cy="2112"/>
          </a:xfrm>
        </p:grpSpPr>
        <p:pic>
          <p:nvPicPr>
            <p:cNvPr id="24581" name="Picture 4" descr="The Structure of Chromatin and Chromosomes"/>
            <p:cNvPicPr>
              <a:picLocks noChangeAspect="1" noChangeArrowheads="1"/>
            </p:cNvPicPr>
            <p:nvPr/>
          </p:nvPicPr>
          <p:blipFill>
            <a:blip r:embed="rId3" cstate="print"/>
            <a:srcRect t="8406"/>
            <a:stretch>
              <a:fillRect/>
            </a:stretch>
          </p:blipFill>
          <p:spPr bwMode="auto">
            <a:xfrm>
              <a:off x="528" y="2016"/>
              <a:ext cx="4704" cy="20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582" name="Rectangle 5"/>
            <p:cNvSpPr>
              <a:spLocks noChangeArrowheads="1"/>
            </p:cNvSpPr>
            <p:nvPr/>
          </p:nvSpPr>
          <p:spPr bwMode="auto">
            <a:xfrm>
              <a:off x="3072" y="3888"/>
              <a:ext cx="624" cy="24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1652588" y="5715000"/>
            <a:ext cx="710643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dirty="0" err="1" smtClean="0">
                <a:latin typeface="Comic Sans MS" pitchFamily="66" charset="0"/>
              </a:rPr>
              <a:t>In</a:t>
            </a:r>
            <a:r>
              <a:rPr lang="hu-HU" dirty="0" smtClean="0">
                <a:latin typeface="Comic Sans MS" pitchFamily="66" charset="0"/>
              </a:rPr>
              <a:t> human 1 </a:t>
            </a:r>
            <a:r>
              <a:rPr lang="hu-HU" dirty="0" err="1" smtClean="0">
                <a:latin typeface="Comic Sans MS" pitchFamily="66" charset="0"/>
              </a:rPr>
              <a:t>nucleus</a:t>
            </a:r>
            <a:r>
              <a:rPr lang="hu-HU" dirty="0" smtClean="0">
                <a:latin typeface="Comic Sans MS" pitchFamily="66" charset="0"/>
              </a:rPr>
              <a:t> </a:t>
            </a:r>
            <a:r>
              <a:rPr lang="hu-HU" dirty="0" err="1" smtClean="0">
                <a:latin typeface="Comic Sans MS" pitchFamily="66" charset="0"/>
              </a:rPr>
              <a:t>contains</a:t>
            </a:r>
            <a:r>
              <a:rPr lang="hu-HU" dirty="0" smtClean="0">
                <a:latin typeface="Comic Sans MS" pitchFamily="66" charset="0"/>
              </a:rPr>
              <a:t> </a:t>
            </a:r>
            <a:r>
              <a:rPr lang="hu-HU" dirty="0" err="1" smtClean="0">
                <a:latin typeface="Comic Sans MS" pitchFamily="66" charset="0"/>
              </a:rPr>
              <a:t>about</a:t>
            </a:r>
            <a:r>
              <a:rPr lang="hu-HU" dirty="0" smtClean="0">
                <a:latin typeface="Comic Sans MS" pitchFamily="66" charset="0"/>
              </a:rPr>
              <a:t> </a:t>
            </a:r>
            <a:r>
              <a:rPr lang="hu-HU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2 </a:t>
            </a:r>
            <a:r>
              <a:rPr lang="hu-HU" b="1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meter</a:t>
            </a:r>
            <a:r>
              <a:rPr lang="hu-HU" dirty="0" smtClean="0">
                <a:latin typeface="Comic Sans MS" pitchFamily="66" charset="0"/>
              </a:rPr>
              <a:t> </a:t>
            </a:r>
            <a:r>
              <a:rPr lang="hu-HU" dirty="0" smtClean="0">
                <a:latin typeface="Comic Sans MS" pitchFamily="66" charset="0"/>
              </a:rPr>
              <a:t>DNA</a:t>
            </a:r>
            <a:endParaRPr lang="en-GB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9" name="Picture 9" descr="Robert Brown"/>
          <p:cNvPicPr>
            <a:picLocks noChangeAspect="1" noChangeArrowheads="1"/>
          </p:cNvPicPr>
          <p:nvPr/>
        </p:nvPicPr>
        <p:blipFill>
          <a:blip r:embed="rId3" cstate="print">
            <a:lum bright="18000"/>
          </a:blip>
          <a:srcRect/>
          <a:stretch>
            <a:fillRect/>
          </a:stretch>
        </p:blipFill>
        <p:spPr bwMode="auto">
          <a:xfrm>
            <a:off x="755650" y="1557338"/>
            <a:ext cx="2428875" cy="2886075"/>
          </a:xfrm>
          <a:prstGeom prst="rect">
            <a:avLst/>
          </a:prstGeom>
          <a:noFill/>
          <a:ln w="9525">
            <a:solidFill>
              <a:srgbClr val="CC33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243" name="Text Box 10"/>
          <p:cNvSpPr txBox="1">
            <a:spLocks noChangeArrowheads="1"/>
          </p:cNvSpPr>
          <p:nvPr/>
        </p:nvSpPr>
        <p:spPr bwMode="auto">
          <a:xfrm>
            <a:off x="822325" y="4606925"/>
            <a:ext cx="21780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hu-HU" b="1">
                <a:latin typeface="Comic Sans MS" pitchFamily="66" charset="0"/>
              </a:rPr>
              <a:t>Robert Brown</a:t>
            </a:r>
          </a:p>
          <a:p>
            <a:pPr algn="ctr"/>
            <a:r>
              <a:rPr lang="hu-HU" b="1">
                <a:latin typeface="Comic Sans MS" pitchFamily="66" charset="0"/>
              </a:rPr>
              <a:t>(1773-1858)</a:t>
            </a:r>
          </a:p>
        </p:txBody>
      </p:sp>
      <p:sp>
        <p:nvSpPr>
          <p:cNvPr id="35858" name="Text Box 18"/>
          <p:cNvSpPr txBox="1">
            <a:spLocks noChangeArrowheads="1"/>
          </p:cNvSpPr>
          <p:nvPr/>
        </p:nvSpPr>
        <p:spPr bwMode="auto">
          <a:xfrm>
            <a:off x="-94004" y="476250"/>
            <a:ext cx="463460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u-HU" sz="32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Descriptor</a:t>
            </a:r>
            <a:r>
              <a:rPr lang="hu-HU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sz="32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for</a:t>
            </a:r>
            <a:r>
              <a:rPr lang="hu-HU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sz="32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nucleus</a:t>
            </a:r>
            <a:endParaRPr lang="hu-HU" sz="32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  <a:p>
            <a:pPr algn="ctr">
              <a:defRPr/>
            </a:pPr>
            <a:r>
              <a:rPr lang="hu-HU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(1833)</a:t>
            </a:r>
          </a:p>
        </p:txBody>
      </p:sp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3543285" y="19050"/>
            <a:ext cx="5735638" cy="6865938"/>
            <a:chOff x="2232" y="12"/>
            <a:chExt cx="3613" cy="4325"/>
          </a:xfrm>
        </p:grpSpPr>
        <p:grpSp>
          <p:nvGrpSpPr>
            <p:cNvPr id="10246" name="Group 16"/>
            <p:cNvGrpSpPr>
              <a:grpSpLocks/>
            </p:cNvGrpSpPr>
            <p:nvPr/>
          </p:nvGrpSpPr>
          <p:grpSpPr bwMode="auto">
            <a:xfrm>
              <a:off x="2570" y="2384"/>
              <a:ext cx="1741" cy="1953"/>
              <a:chOff x="3237" y="391"/>
              <a:chExt cx="1931" cy="2284"/>
            </a:xfrm>
          </p:grpSpPr>
          <p:pic>
            <p:nvPicPr>
              <p:cNvPr id="35852" name="Picture 12" descr="Theodor Schwann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r="6773" b="3758"/>
              <a:stretch>
                <a:fillRect/>
              </a:stretch>
            </p:blipFill>
            <p:spPr bwMode="auto">
              <a:xfrm>
                <a:off x="3560" y="391"/>
                <a:ext cx="1227" cy="1588"/>
              </a:xfrm>
              <a:prstGeom prst="rect">
                <a:avLst/>
              </a:prstGeom>
              <a:noFill/>
              <a:ln w="9525">
                <a:solidFill>
                  <a:srgbClr val="CC3300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>
                    <a:alpha val="50000"/>
                  </a:srgbClr>
                </a:outerShdw>
              </a:effectLst>
            </p:spPr>
          </p:pic>
          <p:sp>
            <p:nvSpPr>
              <p:cNvPr id="10254" name="Text Box 13"/>
              <p:cNvSpPr txBox="1">
                <a:spLocks noChangeArrowheads="1"/>
              </p:cNvSpPr>
              <p:nvPr/>
            </p:nvSpPr>
            <p:spPr bwMode="auto">
              <a:xfrm>
                <a:off x="3237" y="2069"/>
                <a:ext cx="1931" cy="6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hu-HU" b="1">
                    <a:latin typeface="Comic Sans MS" pitchFamily="66" charset="0"/>
                  </a:rPr>
                  <a:t>Theodor Schwann</a:t>
                </a:r>
              </a:p>
              <a:p>
                <a:pPr algn="ctr"/>
                <a:r>
                  <a:rPr lang="hu-HU" b="1">
                    <a:latin typeface="Comic Sans MS" pitchFamily="66" charset="0"/>
                  </a:rPr>
                  <a:t>(1773-1858)</a:t>
                </a:r>
              </a:p>
            </p:txBody>
          </p:sp>
        </p:grpSp>
        <p:grpSp>
          <p:nvGrpSpPr>
            <p:cNvPr id="10247" name="Group 20"/>
            <p:cNvGrpSpPr>
              <a:grpSpLocks/>
            </p:cNvGrpSpPr>
            <p:nvPr/>
          </p:nvGrpSpPr>
          <p:grpSpPr bwMode="auto">
            <a:xfrm>
              <a:off x="3861" y="391"/>
              <a:ext cx="1899" cy="2084"/>
              <a:chOff x="2117" y="1525"/>
              <a:chExt cx="2156" cy="2355"/>
            </a:xfrm>
          </p:grpSpPr>
          <p:pic>
            <p:nvPicPr>
              <p:cNvPr id="35855" name="Picture 15" descr="Mathias Schleiden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r="6134" b="5087"/>
              <a:stretch>
                <a:fillRect/>
              </a:stretch>
            </p:blipFill>
            <p:spPr bwMode="auto">
              <a:xfrm>
                <a:off x="2517" y="1525"/>
                <a:ext cx="1316" cy="1679"/>
              </a:xfrm>
              <a:prstGeom prst="rect">
                <a:avLst/>
              </a:prstGeom>
              <a:noFill/>
              <a:ln w="9525">
                <a:solidFill>
                  <a:srgbClr val="CC3300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>
                    <a:alpha val="50000"/>
                  </a:srgbClr>
                </a:outerShdw>
              </a:effectLst>
            </p:spPr>
          </p:pic>
          <p:sp>
            <p:nvSpPr>
              <p:cNvPr id="10252" name="Text Box 17"/>
              <p:cNvSpPr txBox="1">
                <a:spLocks noChangeArrowheads="1"/>
              </p:cNvSpPr>
              <p:nvPr/>
            </p:nvSpPr>
            <p:spPr bwMode="auto">
              <a:xfrm>
                <a:off x="2117" y="3294"/>
                <a:ext cx="2156" cy="5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hu-HU" b="1">
                    <a:latin typeface="Comic Sans MS" pitchFamily="66" charset="0"/>
                  </a:rPr>
                  <a:t>Matthias Schleiden</a:t>
                </a:r>
              </a:p>
              <a:p>
                <a:pPr algn="ctr"/>
                <a:r>
                  <a:rPr lang="hu-HU" b="1">
                    <a:latin typeface="Comic Sans MS" pitchFamily="66" charset="0"/>
                  </a:rPr>
                  <a:t>(1804-1881)</a:t>
                </a:r>
              </a:p>
            </p:txBody>
          </p:sp>
        </p:grpSp>
        <p:pic>
          <p:nvPicPr>
            <p:cNvPr id="10248" name="Picture 24" descr="plant%20parts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243" y="799"/>
              <a:ext cx="686" cy="11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49" name="Picture 26" descr="animal-games-jigsaw-puzzles-screenshots-2"/>
            <p:cNvPicPr>
              <a:picLocks noChangeAspect="1" noChangeArrowheads="1"/>
            </p:cNvPicPr>
            <p:nvPr/>
          </p:nvPicPr>
          <p:blipFill>
            <a:blip r:embed="rId7" cstate="print"/>
            <a:srcRect l="13385" t="13785" r="3932" b="9062"/>
            <a:stretch>
              <a:fillRect/>
            </a:stretch>
          </p:blipFill>
          <p:spPr bwMode="auto">
            <a:xfrm>
              <a:off x="4286" y="2976"/>
              <a:ext cx="1315" cy="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867" name="Text Box 27"/>
            <p:cNvSpPr txBox="1">
              <a:spLocks noChangeArrowheads="1"/>
            </p:cNvSpPr>
            <p:nvPr/>
          </p:nvSpPr>
          <p:spPr bwMode="auto">
            <a:xfrm>
              <a:off x="2232" y="12"/>
              <a:ext cx="3613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hu-HU" b="1" dirty="0" err="1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Founders</a:t>
              </a:r>
              <a:r>
                <a:rPr lang="hu-HU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 of „</a:t>
              </a:r>
              <a:r>
                <a:rPr lang="hu-HU" b="1" dirty="0" err="1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Cell</a:t>
              </a:r>
              <a:r>
                <a:rPr lang="hu-HU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 </a:t>
              </a:r>
              <a:r>
                <a:rPr lang="hu-HU" b="1" dirty="0" err="1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Theory</a:t>
              </a:r>
              <a:r>
                <a:rPr lang="hu-HU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”(</a:t>
              </a:r>
              <a:r>
                <a:rPr lang="hu-HU" b="1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1838-39)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772400" cy="457200"/>
          </a:xfrm>
        </p:spPr>
        <p:txBody>
          <a:bodyPr/>
          <a:lstStyle/>
          <a:p>
            <a:pPr eaLnBrk="1" hangingPunct="1">
              <a:defRPr/>
            </a:pPr>
            <a:r>
              <a:rPr lang="hu-HU" sz="32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Chromatin</a:t>
            </a:r>
            <a:r>
              <a:rPr lang="hu-HU" sz="32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sz="32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organization</a:t>
            </a:r>
            <a:endParaRPr lang="hu-HU" sz="3200" dirty="0" smtClean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4949364" y="3716338"/>
            <a:ext cx="4164923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dirty="0" err="1" smtClean="0">
                <a:solidFill>
                  <a:srgbClr val="FF0000"/>
                </a:solidFill>
                <a:latin typeface="Comic Sans MS" pitchFamily="66" charset="0"/>
              </a:rPr>
              <a:t>Heterochromatin</a:t>
            </a:r>
            <a:endParaRPr lang="hu-HU" dirty="0">
              <a:solidFill>
                <a:srgbClr val="FF0000"/>
              </a:solidFill>
              <a:latin typeface="Comic Sans MS" pitchFamily="66" charset="0"/>
            </a:endParaRPr>
          </a:p>
          <a:p>
            <a:pPr>
              <a:buClr>
                <a:srgbClr val="FF9900"/>
              </a:buClr>
              <a:buSzPct val="140000"/>
              <a:buFont typeface="Wingdings" pitchFamily="2" charset="2"/>
              <a:buChar char="§"/>
            </a:pPr>
            <a:r>
              <a:rPr lang="hu-HU" dirty="0" smtClean="0">
                <a:latin typeface="Comic Sans MS" pitchFamily="66" charset="0"/>
              </a:rPr>
              <a:t> </a:t>
            </a:r>
            <a:r>
              <a:rPr lang="hu-HU" dirty="0" err="1" smtClean="0">
                <a:latin typeface="Comic Sans MS" pitchFamily="66" charset="0"/>
              </a:rPr>
              <a:t>Dense</a:t>
            </a:r>
            <a:r>
              <a:rPr lang="hu-HU" dirty="0" smtClean="0">
                <a:latin typeface="Comic Sans MS" pitchFamily="66" charset="0"/>
              </a:rPr>
              <a:t> </a:t>
            </a:r>
            <a:r>
              <a:rPr lang="hu-HU" dirty="0" err="1" smtClean="0">
                <a:latin typeface="Comic Sans MS" pitchFamily="66" charset="0"/>
              </a:rPr>
              <a:t>structure</a:t>
            </a:r>
            <a:endParaRPr lang="hu-HU" dirty="0">
              <a:latin typeface="Comic Sans MS" pitchFamily="66" charset="0"/>
            </a:endParaRPr>
          </a:p>
          <a:p>
            <a:pPr>
              <a:buClr>
                <a:srgbClr val="FF9900"/>
              </a:buClr>
              <a:buSzPct val="140000"/>
              <a:buFont typeface="Wingdings" pitchFamily="2" charset="2"/>
              <a:buChar char="§"/>
            </a:pPr>
            <a:r>
              <a:rPr lang="hu-HU" dirty="0">
                <a:latin typeface="Comic Sans MS" pitchFamily="66" charset="0"/>
              </a:rPr>
              <a:t> </a:t>
            </a:r>
            <a:r>
              <a:rPr lang="hu-HU" dirty="0" err="1" smtClean="0">
                <a:latin typeface="Comic Sans MS" pitchFamily="66" charset="0"/>
              </a:rPr>
              <a:t>Inactive</a:t>
            </a:r>
            <a:endParaRPr lang="hu-HU" dirty="0">
              <a:latin typeface="Comic Sans MS" pitchFamily="66" charset="0"/>
            </a:endParaRPr>
          </a:p>
          <a:p>
            <a:pPr>
              <a:buClr>
                <a:srgbClr val="FF9900"/>
              </a:buClr>
              <a:buSzPct val="140000"/>
              <a:buFont typeface="Wingdings" pitchFamily="2" charset="2"/>
              <a:buChar char="§"/>
            </a:pPr>
            <a:r>
              <a:rPr lang="hu-HU" dirty="0">
                <a:latin typeface="Comic Sans MS" pitchFamily="66" charset="0"/>
              </a:rPr>
              <a:t> </a:t>
            </a:r>
            <a:r>
              <a:rPr lang="hu-HU" dirty="0" err="1" smtClean="0">
                <a:latin typeface="Comic Sans MS" pitchFamily="66" charset="0"/>
              </a:rPr>
              <a:t>Perinuclear</a:t>
            </a:r>
            <a:r>
              <a:rPr lang="hu-HU" dirty="0" smtClean="0">
                <a:latin typeface="Comic Sans MS" pitchFamily="66" charset="0"/>
              </a:rPr>
              <a:t> </a:t>
            </a:r>
            <a:r>
              <a:rPr lang="hu-HU" dirty="0" err="1" smtClean="0">
                <a:latin typeface="Comic Sans MS" pitchFamily="66" charset="0"/>
              </a:rPr>
              <a:t>h.chr</a:t>
            </a:r>
            <a:r>
              <a:rPr lang="hu-HU" dirty="0" smtClean="0">
                <a:latin typeface="Comic Sans MS" pitchFamily="66" charset="0"/>
              </a:rPr>
              <a:t>.</a:t>
            </a:r>
            <a:endParaRPr lang="hu-HU" dirty="0">
              <a:latin typeface="Comic Sans MS" pitchFamily="66" charset="0"/>
            </a:endParaRPr>
          </a:p>
          <a:p>
            <a:pPr>
              <a:buClr>
                <a:srgbClr val="FF9900"/>
              </a:buClr>
              <a:buSzPct val="140000"/>
              <a:buFont typeface="Wingdings" pitchFamily="2" charset="2"/>
              <a:buChar char="§"/>
            </a:pPr>
            <a:r>
              <a:rPr lang="hu-HU" dirty="0">
                <a:latin typeface="Comic Sans MS" pitchFamily="66" charset="0"/>
              </a:rPr>
              <a:t> </a:t>
            </a:r>
            <a:r>
              <a:rPr lang="hu-HU" dirty="0" err="1" smtClean="0">
                <a:latin typeface="Comic Sans MS" pitchFamily="66" charset="0"/>
              </a:rPr>
              <a:t>Facultative</a:t>
            </a:r>
            <a:r>
              <a:rPr lang="hu-HU" dirty="0" smtClean="0">
                <a:latin typeface="Comic Sans MS" pitchFamily="66" charset="0"/>
              </a:rPr>
              <a:t> </a:t>
            </a:r>
          </a:p>
          <a:p>
            <a:pPr>
              <a:buClr>
                <a:srgbClr val="FF9900"/>
              </a:buClr>
              <a:buSzPct val="140000"/>
            </a:pPr>
            <a:r>
              <a:rPr lang="hu-HU" dirty="0" smtClean="0">
                <a:latin typeface="Comic Sans MS" pitchFamily="66" charset="0"/>
              </a:rPr>
              <a:t>     – </a:t>
            </a:r>
            <a:r>
              <a:rPr lang="hu-HU" dirty="0" err="1" smtClean="0">
                <a:latin typeface="Comic Sans MS" pitchFamily="66" charset="0"/>
              </a:rPr>
              <a:t>potentially</a:t>
            </a:r>
            <a:r>
              <a:rPr lang="hu-HU" dirty="0" smtClean="0">
                <a:latin typeface="Comic Sans MS" pitchFamily="66" charset="0"/>
              </a:rPr>
              <a:t> </a:t>
            </a:r>
            <a:r>
              <a:rPr lang="hu-HU" dirty="0" err="1" smtClean="0">
                <a:latin typeface="Comic Sans MS" pitchFamily="66" charset="0"/>
              </a:rPr>
              <a:t>transcribed</a:t>
            </a:r>
            <a:endParaRPr lang="hu-HU" dirty="0">
              <a:latin typeface="Comic Sans MS" pitchFamily="66" charset="0"/>
            </a:endParaRPr>
          </a:p>
          <a:p>
            <a:pPr>
              <a:buClr>
                <a:srgbClr val="FF9900"/>
              </a:buClr>
              <a:buSzPct val="140000"/>
              <a:buFont typeface="Wingdings" pitchFamily="2" charset="2"/>
              <a:buChar char="§"/>
            </a:pPr>
            <a:r>
              <a:rPr lang="hu-HU" dirty="0">
                <a:latin typeface="Comic Sans MS" pitchFamily="66" charset="0"/>
              </a:rPr>
              <a:t> </a:t>
            </a:r>
            <a:r>
              <a:rPr lang="hu-HU" dirty="0" err="1" smtClean="0">
                <a:latin typeface="Comic Sans MS" pitchFamily="66" charset="0"/>
              </a:rPr>
              <a:t>Constitutive</a:t>
            </a:r>
            <a:endParaRPr lang="hu-HU" dirty="0" smtClean="0">
              <a:latin typeface="Comic Sans MS" pitchFamily="66" charset="0"/>
            </a:endParaRPr>
          </a:p>
          <a:p>
            <a:pPr>
              <a:buClr>
                <a:srgbClr val="FF9900"/>
              </a:buClr>
              <a:buSzPct val="140000"/>
            </a:pPr>
            <a:r>
              <a:rPr lang="hu-HU" dirty="0" smtClean="0">
                <a:latin typeface="Comic Sans MS" pitchFamily="66" charset="0"/>
              </a:rPr>
              <a:t>     – no </a:t>
            </a:r>
            <a:r>
              <a:rPr lang="hu-HU" dirty="0" err="1" smtClean="0">
                <a:latin typeface="Comic Sans MS" pitchFamily="66" charset="0"/>
              </a:rPr>
              <a:t>transcription</a:t>
            </a:r>
            <a:endParaRPr lang="hu-HU" dirty="0">
              <a:latin typeface="Comic Sans MS" pitchFamily="66" charset="0"/>
            </a:endParaRP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839114" y="3716338"/>
            <a:ext cx="361509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dirty="0" err="1" smtClean="0">
                <a:solidFill>
                  <a:srgbClr val="FF0000"/>
                </a:solidFill>
                <a:latin typeface="Comic Sans MS" pitchFamily="66" charset="0"/>
              </a:rPr>
              <a:t>Euchromatin</a:t>
            </a:r>
            <a:endParaRPr lang="hu-HU" dirty="0">
              <a:solidFill>
                <a:srgbClr val="FF0000"/>
              </a:solidFill>
              <a:latin typeface="Comic Sans MS" pitchFamily="66" charset="0"/>
            </a:endParaRPr>
          </a:p>
          <a:p>
            <a:pPr>
              <a:buClr>
                <a:srgbClr val="FF9900"/>
              </a:buClr>
              <a:buSzPct val="140000"/>
              <a:buFont typeface="Wingdings" pitchFamily="2" charset="2"/>
              <a:buChar char="§"/>
            </a:pPr>
            <a:r>
              <a:rPr lang="hu-HU" dirty="0" smtClean="0">
                <a:latin typeface="Comic Sans MS" pitchFamily="66" charset="0"/>
              </a:rPr>
              <a:t> </a:t>
            </a:r>
            <a:r>
              <a:rPr lang="hu-HU" dirty="0" err="1" smtClean="0">
                <a:latin typeface="Comic Sans MS" pitchFamily="66" charset="0"/>
              </a:rPr>
              <a:t>Loose</a:t>
            </a:r>
            <a:r>
              <a:rPr lang="hu-HU" dirty="0" smtClean="0">
                <a:latin typeface="Comic Sans MS" pitchFamily="66" charset="0"/>
              </a:rPr>
              <a:t> </a:t>
            </a:r>
            <a:r>
              <a:rPr lang="hu-HU" dirty="0" err="1" smtClean="0">
                <a:latin typeface="Comic Sans MS" pitchFamily="66" charset="0"/>
              </a:rPr>
              <a:t>structure</a:t>
            </a:r>
            <a:endParaRPr lang="hu-HU" dirty="0" smtClean="0">
              <a:latin typeface="Comic Sans MS" pitchFamily="66" charset="0"/>
            </a:endParaRPr>
          </a:p>
          <a:p>
            <a:pPr>
              <a:buClr>
                <a:srgbClr val="FF9900"/>
              </a:buClr>
              <a:buSzPct val="140000"/>
              <a:buFont typeface="Wingdings" pitchFamily="2" charset="2"/>
              <a:buChar char="§"/>
            </a:pPr>
            <a:r>
              <a:rPr lang="hu-HU" dirty="0" smtClean="0">
                <a:latin typeface="Comic Sans MS" pitchFamily="66" charset="0"/>
              </a:rPr>
              <a:t> </a:t>
            </a:r>
            <a:r>
              <a:rPr lang="hu-HU" dirty="0" err="1" smtClean="0">
                <a:latin typeface="Comic Sans MS" pitchFamily="66" charset="0"/>
              </a:rPr>
              <a:t>Active</a:t>
            </a:r>
            <a:endParaRPr lang="hu-HU" dirty="0">
              <a:latin typeface="Comic Sans MS" pitchFamily="66" charset="0"/>
            </a:endParaRPr>
          </a:p>
          <a:p>
            <a:pPr>
              <a:buClr>
                <a:srgbClr val="FF9900"/>
              </a:buClr>
              <a:buSzPct val="140000"/>
              <a:buFont typeface="Wingdings" pitchFamily="2" charset="2"/>
              <a:buChar char="§"/>
            </a:pPr>
            <a:r>
              <a:rPr lang="hu-HU" dirty="0">
                <a:latin typeface="Comic Sans MS" pitchFamily="66" charset="0"/>
              </a:rPr>
              <a:t> </a:t>
            </a:r>
            <a:r>
              <a:rPr lang="hu-HU" dirty="0" err="1" smtClean="0">
                <a:latin typeface="Comic Sans MS" pitchFamily="66" charset="0"/>
              </a:rPr>
              <a:t>T</a:t>
            </a:r>
            <a:r>
              <a:rPr lang="hu-HU" dirty="0" err="1" smtClean="0">
                <a:latin typeface="Comic Sans MS" pitchFamily="66" charset="0"/>
              </a:rPr>
              <a:t>ranscribed</a:t>
            </a:r>
            <a:r>
              <a:rPr lang="hu-HU" dirty="0" smtClean="0">
                <a:latin typeface="Comic Sans MS" pitchFamily="66" charset="0"/>
              </a:rPr>
              <a:t> </a:t>
            </a:r>
            <a:r>
              <a:rPr lang="hu-HU" dirty="0" err="1" smtClean="0">
                <a:latin typeface="Comic Sans MS" pitchFamily="66" charset="0"/>
              </a:rPr>
              <a:t>to</a:t>
            </a:r>
            <a:r>
              <a:rPr lang="hu-HU" dirty="0" smtClean="0">
                <a:latin typeface="Comic Sans MS" pitchFamily="66" charset="0"/>
              </a:rPr>
              <a:t> </a:t>
            </a:r>
            <a:r>
              <a:rPr lang="hu-HU" dirty="0" err="1" smtClean="0">
                <a:latin typeface="Comic Sans MS" pitchFamily="66" charset="0"/>
              </a:rPr>
              <a:t>mRNA</a:t>
            </a:r>
            <a:endParaRPr lang="hu-HU" dirty="0">
              <a:latin typeface="Comic Sans MS" pitchFamily="66" charset="0"/>
            </a:endParaRPr>
          </a:p>
          <a:p>
            <a:pPr>
              <a:buClr>
                <a:srgbClr val="FF9900"/>
              </a:buClr>
              <a:buSzPct val="140000"/>
              <a:buFont typeface="Wingdings" pitchFamily="2" charset="2"/>
              <a:buChar char="§"/>
            </a:pPr>
            <a:endParaRPr lang="hu-HU" dirty="0">
              <a:latin typeface="Comic Sans MS" pitchFamily="66" charset="0"/>
            </a:endParaRPr>
          </a:p>
        </p:txBody>
      </p:sp>
      <p:pic>
        <p:nvPicPr>
          <p:cNvPr id="25605" name="Picture 5" descr=" nuclear morphologies, heterochromatin, euchromatin, and nucleolus "/>
          <p:cNvPicPr>
            <a:picLocks noChangeAspect="1" noChangeArrowheads="1"/>
          </p:cNvPicPr>
          <p:nvPr/>
        </p:nvPicPr>
        <p:blipFill>
          <a:blip r:embed="rId3" cstate="print"/>
          <a:srcRect t="23836" b="17430"/>
          <a:stretch>
            <a:fillRect/>
          </a:stretch>
        </p:blipFill>
        <p:spPr bwMode="auto">
          <a:xfrm>
            <a:off x="2627313" y="908050"/>
            <a:ext cx="3095625" cy="279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6" name="Line 6"/>
          <p:cNvSpPr>
            <a:spLocks noChangeShapeType="1"/>
          </p:cNvSpPr>
          <p:nvPr/>
        </p:nvSpPr>
        <p:spPr bwMode="auto">
          <a:xfrm flipV="1">
            <a:off x="1908175" y="2708275"/>
            <a:ext cx="1727200" cy="1008063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5607" name="Line 7"/>
          <p:cNvSpPr>
            <a:spLocks noChangeShapeType="1"/>
          </p:cNvSpPr>
          <p:nvPr/>
        </p:nvSpPr>
        <p:spPr bwMode="auto">
          <a:xfrm>
            <a:off x="5076825" y="3068638"/>
            <a:ext cx="1008063" cy="720725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ChangeArrowheads="1"/>
          </p:cNvSpPr>
          <p:nvPr/>
        </p:nvSpPr>
        <p:spPr bwMode="auto">
          <a:xfrm>
            <a:off x="0" y="0"/>
            <a:ext cx="9144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sz="32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The </a:t>
            </a:r>
            <a:r>
              <a:rPr lang="hu-HU" sz="32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basic</a:t>
            </a:r>
            <a:r>
              <a:rPr lang="hu-HU" sz="32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sz="32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structure</a:t>
            </a:r>
            <a:r>
              <a:rPr lang="hu-HU" sz="32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of </a:t>
            </a:r>
            <a:r>
              <a:rPr lang="hu-HU" sz="32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chromatin</a:t>
            </a:r>
            <a:r>
              <a:rPr lang="hu-HU" sz="32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: </a:t>
            </a:r>
            <a:r>
              <a:rPr lang="hu-HU" sz="32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nucleosome</a:t>
            </a:r>
            <a:endParaRPr lang="hu-HU" sz="3200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  <a:p>
            <a:pPr algn="ctr">
              <a:spcBef>
                <a:spcPct val="50000"/>
              </a:spcBef>
              <a:defRPr/>
            </a:pPr>
            <a:endParaRPr lang="hu-HU" sz="3200" dirty="0">
              <a:latin typeface="Comic Sans MS" pitchFamily="66" charset="0"/>
            </a:endParaRPr>
          </a:p>
        </p:txBody>
      </p:sp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381000" y="685800"/>
            <a:ext cx="87630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§"/>
              <a:defRPr/>
            </a:pPr>
            <a:r>
              <a:rPr lang="hu-HU" sz="2000" dirty="0">
                <a:latin typeface="Comic Sans MS" pitchFamily="66" charset="0"/>
              </a:rPr>
              <a:t> </a:t>
            </a:r>
            <a:r>
              <a:rPr lang="hu-HU" sz="2000" dirty="0" smtClean="0">
                <a:latin typeface="Comic Sans MS" pitchFamily="66" charset="0"/>
              </a:rPr>
              <a:t>DNA </a:t>
            </a:r>
            <a:r>
              <a:rPr lang="hu-HU" sz="2000" dirty="0" err="1" smtClean="0">
                <a:latin typeface="Comic Sans MS" pitchFamily="66" charset="0"/>
              </a:rPr>
              <a:t>double</a:t>
            </a:r>
            <a:r>
              <a:rPr lang="hu-HU" sz="2000" dirty="0" smtClean="0">
                <a:latin typeface="Comic Sans MS" pitchFamily="66" charset="0"/>
              </a:rPr>
              <a:t> </a:t>
            </a:r>
            <a:r>
              <a:rPr lang="hu-HU" sz="2000" dirty="0" err="1" smtClean="0">
                <a:latin typeface="Comic Sans MS" pitchFamily="66" charset="0"/>
              </a:rPr>
              <a:t>helix</a:t>
            </a:r>
            <a:r>
              <a:rPr lang="hu-HU" sz="2000" dirty="0" smtClean="0">
                <a:latin typeface="Comic Sans MS" pitchFamily="66" charset="0"/>
              </a:rPr>
              <a:t> and </a:t>
            </a:r>
            <a:r>
              <a:rPr lang="hu-HU" sz="2000" dirty="0" err="1" smtClean="0">
                <a:latin typeface="Comic Sans MS" pitchFamily="66" charset="0"/>
              </a:rPr>
              <a:t>histons</a:t>
            </a:r>
            <a:r>
              <a:rPr lang="hu-HU" sz="2000" dirty="0" smtClean="0">
                <a:latin typeface="Comic Sans MS" pitchFamily="66" charset="0"/>
              </a:rPr>
              <a:t> </a:t>
            </a:r>
            <a:endParaRPr lang="hu-HU" sz="2000" dirty="0">
              <a:latin typeface="Comic Sans MS" pitchFamily="66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Char char="§"/>
              <a:defRPr/>
            </a:pPr>
            <a:r>
              <a:rPr lang="hu-HU" sz="2000" dirty="0">
                <a:latin typeface="Comic Sans MS" pitchFamily="66" charset="0"/>
              </a:rPr>
              <a:t> </a:t>
            </a:r>
            <a:r>
              <a:rPr lang="hu-HU" sz="2000" dirty="0" err="1" smtClean="0">
                <a:latin typeface="Comic Sans MS" pitchFamily="66" charset="0"/>
              </a:rPr>
              <a:t>Histones</a:t>
            </a:r>
            <a:r>
              <a:rPr lang="hu-HU" sz="2000" dirty="0" smtClean="0">
                <a:latin typeface="Comic Sans MS" pitchFamily="66" charset="0"/>
              </a:rPr>
              <a:t>: </a:t>
            </a:r>
            <a:r>
              <a:rPr lang="hu-HU" sz="2000" dirty="0" err="1" smtClean="0">
                <a:latin typeface="Comic Sans MS" pitchFamily="66" charset="0"/>
              </a:rPr>
              <a:t>basic</a:t>
            </a:r>
            <a:r>
              <a:rPr lang="hu-HU" sz="2000" dirty="0" smtClean="0">
                <a:latin typeface="Comic Sans MS" pitchFamily="66" charset="0"/>
              </a:rPr>
              <a:t> </a:t>
            </a:r>
            <a:r>
              <a:rPr lang="hu-HU" sz="2000" dirty="0" err="1" smtClean="0">
                <a:latin typeface="Comic Sans MS" pitchFamily="66" charset="0"/>
              </a:rPr>
              <a:t>prteins</a:t>
            </a:r>
            <a:r>
              <a:rPr lang="hu-HU" sz="2000" dirty="0" smtClean="0">
                <a:latin typeface="Comic Sans MS" pitchFamily="66" charset="0"/>
              </a:rPr>
              <a:t> </a:t>
            </a:r>
            <a:r>
              <a:rPr lang="hu-HU" sz="2000" dirty="0">
                <a:latin typeface="Comic Sans MS" pitchFamily="66" charset="0"/>
              </a:rPr>
              <a:t>(</a:t>
            </a:r>
            <a:r>
              <a:rPr lang="hu-HU" sz="2000" dirty="0" err="1" smtClean="0">
                <a:latin typeface="Comic Sans MS" pitchFamily="66" charset="0"/>
              </a:rPr>
              <a:t>arginin-</a:t>
            </a:r>
            <a:r>
              <a:rPr lang="hu-HU" sz="2000" dirty="0" smtClean="0">
                <a:latin typeface="Comic Sans MS" pitchFamily="66" charset="0"/>
              </a:rPr>
              <a:t> and </a:t>
            </a:r>
            <a:r>
              <a:rPr lang="hu-HU" sz="2000" dirty="0" err="1" smtClean="0">
                <a:latin typeface="Comic Sans MS" pitchFamily="66" charset="0"/>
              </a:rPr>
              <a:t>lysine-rich</a:t>
            </a:r>
            <a:r>
              <a:rPr lang="hu-HU" sz="2000" dirty="0" smtClean="0">
                <a:latin typeface="Comic Sans MS" pitchFamily="66" charset="0"/>
              </a:rPr>
              <a:t>)</a:t>
            </a:r>
            <a:endParaRPr lang="hu-HU" sz="2000" dirty="0">
              <a:latin typeface="Comic Sans MS" pitchFamily="66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Char char="§"/>
              <a:defRPr/>
            </a:pPr>
            <a:r>
              <a:rPr lang="hu-HU" sz="2000" dirty="0">
                <a:latin typeface="Comic Sans MS" pitchFamily="66" charset="0"/>
              </a:rPr>
              <a:t> 5 </a:t>
            </a:r>
            <a:r>
              <a:rPr lang="hu-HU" sz="2000" dirty="0" err="1" smtClean="0">
                <a:latin typeface="Comic Sans MS" pitchFamily="66" charset="0"/>
              </a:rPr>
              <a:t>classes</a:t>
            </a:r>
            <a:r>
              <a:rPr lang="hu-HU" sz="2000" dirty="0" smtClean="0">
                <a:latin typeface="Comic Sans MS" pitchFamily="66" charset="0"/>
              </a:rPr>
              <a:t>: </a:t>
            </a:r>
            <a:r>
              <a:rPr lang="hu-HU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H1</a:t>
            </a:r>
            <a:r>
              <a:rPr lang="hu-HU" sz="2000" b="1" dirty="0">
                <a:latin typeface="Comic Sans MS" pitchFamily="66" charset="0"/>
              </a:rPr>
              <a:t>, </a:t>
            </a:r>
            <a:r>
              <a:rPr lang="hu-HU" sz="2000" b="1" dirty="0">
                <a:solidFill>
                  <a:srgbClr val="FF0000"/>
                </a:solidFill>
                <a:latin typeface="Comic Sans MS" pitchFamily="66" charset="0"/>
              </a:rPr>
              <a:t>H2A, H2B, H3 </a:t>
            </a:r>
            <a:r>
              <a:rPr lang="hu-HU" sz="2000" b="1" dirty="0" smtClean="0">
                <a:solidFill>
                  <a:srgbClr val="FF0000"/>
                </a:solidFill>
                <a:latin typeface="Comic Sans MS" pitchFamily="66" charset="0"/>
              </a:rPr>
              <a:t>and </a:t>
            </a:r>
            <a:r>
              <a:rPr lang="hu-HU" sz="2000" b="1" dirty="0">
                <a:solidFill>
                  <a:srgbClr val="FF0000"/>
                </a:solidFill>
                <a:latin typeface="Comic Sans MS" pitchFamily="66" charset="0"/>
              </a:rPr>
              <a:t>H4</a:t>
            </a:r>
            <a:endParaRPr lang="hu-HU" sz="2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graphicFrame>
        <p:nvGraphicFramePr>
          <p:cNvPr id="64516" name="Object 4"/>
          <p:cNvGraphicFramePr>
            <a:graphicFrameLocks noChangeAspect="1"/>
          </p:cNvGraphicFramePr>
          <p:nvPr/>
        </p:nvGraphicFramePr>
        <p:xfrm>
          <a:off x="4114800" y="3048000"/>
          <a:ext cx="4400550" cy="2428875"/>
        </p:xfrm>
        <a:graphic>
          <a:graphicData uri="http://schemas.openxmlformats.org/presentationml/2006/ole">
            <p:oleObj spid="_x0000_s4098" name="Bitmap Image" r:id="rId4" imgW="4401164" imgH="2429214" progId="PBrush">
              <p:embed/>
            </p:oleObj>
          </a:graphicData>
        </a:graphic>
      </p:graphicFrame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228600" y="3124200"/>
            <a:ext cx="3962400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hu-HU" sz="2000" dirty="0" err="1" smtClean="0">
                <a:latin typeface="Comic Sans MS" pitchFamily="66" charset="0"/>
              </a:rPr>
              <a:t>Histone</a:t>
            </a:r>
            <a:r>
              <a:rPr lang="hu-HU" sz="2000" dirty="0" smtClean="0">
                <a:latin typeface="Comic Sans MS" pitchFamily="66" charset="0"/>
              </a:rPr>
              <a:t> </a:t>
            </a:r>
            <a:r>
              <a:rPr lang="hu-HU" sz="2000" dirty="0" err="1" smtClean="0">
                <a:latin typeface="Comic Sans MS" pitchFamily="66" charset="0"/>
              </a:rPr>
              <a:t>discs</a:t>
            </a:r>
            <a:r>
              <a:rPr lang="hu-HU" sz="2000" dirty="0" smtClean="0">
                <a:latin typeface="Comic Sans MS" pitchFamily="66" charset="0"/>
              </a:rPr>
              <a:t> (</a:t>
            </a:r>
            <a:r>
              <a:rPr lang="hu-HU" sz="2000" dirty="0" err="1" smtClean="0">
                <a:latin typeface="Comic Sans MS" pitchFamily="66" charset="0"/>
              </a:rPr>
              <a:t>octamer</a:t>
            </a:r>
            <a:r>
              <a:rPr lang="hu-HU" sz="2000" dirty="0">
                <a:latin typeface="Comic Sans MS" pitchFamily="66" charset="0"/>
              </a:rPr>
              <a:t>):</a:t>
            </a:r>
          </a:p>
          <a:p>
            <a:pPr>
              <a:spcBef>
                <a:spcPct val="50000"/>
              </a:spcBef>
              <a:defRPr/>
            </a:pPr>
            <a:r>
              <a:rPr lang="hu-HU" sz="2000" dirty="0">
                <a:solidFill>
                  <a:srgbClr val="FF0000"/>
                </a:solidFill>
                <a:latin typeface="Comic Sans MS" pitchFamily="66" charset="0"/>
              </a:rPr>
              <a:t>8 </a:t>
            </a:r>
            <a:r>
              <a:rPr lang="hu-HU" sz="2000" dirty="0" err="1" smtClean="0">
                <a:solidFill>
                  <a:srgbClr val="FF0000"/>
                </a:solidFill>
                <a:latin typeface="Comic Sans MS" pitchFamily="66" charset="0"/>
              </a:rPr>
              <a:t>histone</a:t>
            </a:r>
            <a:r>
              <a:rPr lang="hu-HU" sz="2000" dirty="0" smtClean="0">
                <a:latin typeface="Comic Sans MS" pitchFamily="66" charset="0"/>
              </a:rPr>
              <a:t> </a:t>
            </a:r>
            <a:r>
              <a:rPr lang="hu-HU" sz="2000" dirty="0" err="1" smtClean="0">
                <a:latin typeface="Comic Sans MS" pitchFamily="66" charset="0"/>
              </a:rPr>
              <a:t>molecules</a:t>
            </a:r>
            <a:r>
              <a:rPr lang="hu-HU" sz="2000" dirty="0" smtClean="0">
                <a:latin typeface="Comic Sans MS" pitchFamily="66" charset="0"/>
              </a:rPr>
              <a:t> </a:t>
            </a:r>
            <a:r>
              <a:rPr lang="hu-HU" sz="2000" dirty="0">
                <a:latin typeface="Comic Sans MS" pitchFamily="66" charset="0"/>
              </a:rPr>
              <a:t>(2*4)</a:t>
            </a:r>
            <a:endParaRPr lang="hu-HU" dirty="0">
              <a:latin typeface="Comic Sans MS" pitchFamily="66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Char char="§"/>
              <a:defRPr/>
            </a:pPr>
            <a:r>
              <a:rPr lang="hu-HU" sz="2000" dirty="0">
                <a:latin typeface="Comic Sans MS" pitchFamily="66" charset="0"/>
              </a:rPr>
              <a:t> 2 </a:t>
            </a:r>
            <a:r>
              <a:rPr lang="hu-HU" sz="2000" dirty="0" err="1" smtClean="0">
                <a:latin typeface="Comic Sans MS" pitchFamily="66" charset="0"/>
              </a:rPr>
              <a:t>folds</a:t>
            </a:r>
            <a:endParaRPr lang="hu-HU" sz="2000" dirty="0">
              <a:latin typeface="Comic Sans MS" pitchFamily="66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Char char="§"/>
              <a:defRPr/>
            </a:pPr>
            <a:r>
              <a:rPr lang="hu-HU" sz="2000" dirty="0">
                <a:latin typeface="Comic Sans MS" pitchFamily="66" charset="0"/>
              </a:rPr>
              <a:t> 146 </a:t>
            </a:r>
            <a:r>
              <a:rPr lang="hu-HU" sz="2000" dirty="0" err="1" smtClean="0">
                <a:latin typeface="Comic Sans MS" pitchFamily="66" charset="0"/>
              </a:rPr>
              <a:t>basepair-long</a:t>
            </a:r>
            <a:r>
              <a:rPr lang="hu-HU" sz="2000" dirty="0" smtClean="0">
                <a:latin typeface="Comic Sans MS" pitchFamily="66" charset="0"/>
              </a:rPr>
              <a:t> DNA </a:t>
            </a:r>
            <a:r>
              <a:rPr lang="hu-HU" sz="2000" dirty="0" err="1" smtClean="0">
                <a:latin typeface="Comic Sans MS" pitchFamily="66" charset="0"/>
              </a:rPr>
              <a:t>rolls</a:t>
            </a:r>
            <a:r>
              <a:rPr lang="hu-HU" sz="2000" dirty="0" smtClean="0">
                <a:latin typeface="Comic Sans MS" pitchFamily="66" charset="0"/>
              </a:rPr>
              <a:t> over</a:t>
            </a:r>
            <a:endParaRPr lang="hu-HU" sz="2000" dirty="0">
              <a:latin typeface="Comic Sans MS" pitchFamily="66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None/>
              <a:defRPr/>
            </a:pPr>
            <a:endParaRPr lang="hu-HU" sz="2000" dirty="0">
              <a:latin typeface="Comic Sans MS" pitchFamily="66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hu-HU" sz="2000" dirty="0" err="1" smtClean="0">
                <a:latin typeface="Comic Sans MS" pitchFamily="66" charset="0"/>
              </a:rPr>
              <a:t>Between</a:t>
            </a:r>
            <a:r>
              <a:rPr lang="hu-HU" sz="2000" dirty="0" smtClean="0">
                <a:latin typeface="Comic Sans MS" pitchFamily="66" charset="0"/>
              </a:rPr>
              <a:t> </a:t>
            </a:r>
            <a:r>
              <a:rPr lang="hu-HU" sz="2000" dirty="0" err="1" smtClean="0">
                <a:latin typeface="Comic Sans MS" pitchFamily="66" charset="0"/>
              </a:rPr>
              <a:t>the</a:t>
            </a:r>
            <a:r>
              <a:rPr lang="hu-HU" sz="2000" dirty="0" smtClean="0">
                <a:latin typeface="Comic Sans MS" pitchFamily="66" charset="0"/>
              </a:rPr>
              <a:t> 2 </a:t>
            </a:r>
            <a:r>
              <a:rPr lang="hu-HU" sz="2000" dirty="0" err="1" smtClean="0">
                <a:latin typeface="Comic Sans MS" pitchFamily="66" charset="0"/>
              </a:rPr>
              <a:t>discs</a:t>
            </a:r>
            <a:r>
              <a:rPr lang="hu-HU" sz="2000" dirty="0" smtClean="0">
                <a:latin typeface="Comic Sans MS" pitchFamily="66" charset="0"/>
              </a:rPr>
              <a:t> </a:t>
            </a:r>
            <a:r>
              <a:rPr lang="hu-HU" sz="2000" dirty="0" err="1" smtClean="0">
                <a:latin typeface="Comic Sans MS" pitchFamily="66" charset="0"/>
              </a:rPr>
              <a:t>about</a:t>
            </a:r>
            <a:r>
              <a:rPr lang="hu-HU" sz="2000" dirty="0" smtClean="0">
                <a:latin typeface="Comic Sans MS" pitchFamily="66" charset="0"/>
              </a:rPr>
              <a:t> </a:t>
            </a:r>
            <a:r>
              <a:rPr lang="hu-HU" sz="2000" dirty="0">
                <a:latin typeface="Comic Sans MS" pitchFamily="66" charset="0"/>
              </a:rPr>
              <a:t>60 </a:t>
            </a:r>
            <a:r>
              <a:rPr lang="hu-HU" sz="2000" dirty="0" err="1">
                <a:latin typeface="Comic Sans MS" pitchFamily="66" charset="0"/>
              </a:rPr>
              <a:t>bp</a:t>
            </a:r>
            <a:r>
              <a:rPr lang="hu-HU" sz="2000" dirty="0">
                <a:latin typeface="Comic Sans MS" pitchFamily="66" charset="0"/>
              </a:rPr>
              <a:t> </a:t>
            </a:r>
            <a:r>
              <a:rPr lang="hu-HU" sz="2000" dirty="0" err="1">
                <a:latin typeface="Comic Sans MS" pitchFamily="66" charset="0"/>
              </a:rPr>
              <a:t>linker</a:t>
            </a:r>
            <a:r>
              <a:rPr lang="hu-HU" sz="2000" dirty="0">
                <a:latin typeface="Comic Sans MS" pitchFamily="66" charset="0"/>
              </a:rPr>
              <a:t> </a:t>
            </a:r>
            <a:r>
              <a:rPr lang="hu-HU" sz="2000" dirty="0" err="1" smtClean="0">
                <a:latin typeface="Comic Sans MS" pitchFamily="66" charset="0"/>
              </a:rPr>
              <a:t>region</a:t>
            </a:r>
            <a:r>
              <a:rPr lang="hu-HU" sz="2000" dirty="0" smtClean="0">
                <a:latin typeface="Comic Sans MS" pitchFamily="66" charset="0"/>
              </a:rPr>
              <a:t> </a:t>
            </a:r>
            <a:r>
              <a:rPr lang="hu-HU" sz="2000" dirty="0">
                <a:latin typeface="Comic Sans MS" pitchFamily="66" charset="0"/>
              </a:rPr>
              <a:t>+ </a:t>
            </a:r>
            <a:r>
              <a:rPr lang="hu-HU" sz="2000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H1 </a:t>
            </a:r>
            <a:r>
              <a:rPr lang="hu-HU" sz="20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molecule</a:t>
            </a:r>
            <a:endParaRPr lang="hu-HU" sz="2000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3162300" y="2057400"/>
            <a:ext cx="3733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hu-HU" sz="2000" b="1" dirty="0" err="1" smtClean="0">
                <a:solidFill>
                  <a:srgbClr val="FF0000"/>
                </a:solidFill>
                <a:latin typeface="Comic Sans MS" pitchFamily="66" charset="0"/>
              </a:rPr>
              <a:t>nucleosomal</a:t>
            </a:r>
            <a:r>
              <a:rPr lang="hu-HU" sz="2000" b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hu-HU" sz="2000" b="1" dirty="0" err="1" smtClean="0">
                <a:solidFill>
                  <a:srgbClr val="FF0000"/>
                </a:solidFill>
                <a:latin typeface="Comic Sans MS" pitchFamily="66" charset="0"/>
              </a:rPr>
              <a:t>histones</a:t>
            </a:r>
            <a:endParaRPr lang="hu-HU" sz="2000" dirty="0">
              <a:solidFill>
                <a:srgbClr val="FF0000"/>
              </a:solidFill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hu-HU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64519" name="Text Box 7"/>
          <p:cNvSpPr txBox="1">
            <a:spLocks noChangeArrowheads="1"/>
          </p:cNvSpPr>
          <p:nvPr/>
        </p:nvSpPr>
        <p:spPr bwMode="auto">
          <a:xfrm>
            <a:off x="4338281" y="5638800"/>
            <a:ext cx="430919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hu-HU" dirty="0" err="1" smtClean="0">
                <a:solidFill>
                  <a:schemeClr val="accent2"/>
                </a:solidFill>
                <a:latin typeface="Comic Sans MS" pitchFamily="66" charset="0"/>
              </a:rPr>
              <a:t>In</a:t>
            </a:r>
            <a:r>
              <a:rPr lang="hu-HU" dirty="0" smtClean="0">
                <a:solidFill>
                  <a:schemeClr val="accent2"/>
                </a:solidFill>
                <a:latin typeface="Comic Sans MS" pitchFamily="66" charset="0"/>
              </a:rPr>
              <a:t> 1 </a:t>
            </a:r>
            <a:r>
              <a:rPr lang="hu-HU" dirty="0" err="1" smtClean="0">
                <a:solidFill>
                  <a:schemeClr val="accent2"/>
                </a:solidFill>
                <a:latin typeface="Comic Sans MS" pitchFamily="66" charset="0"/>
              </a:rPr>
              <a:t>nucleus</a:t>
            </a:r>
            <a:r>
              <a:rPr lang="hu-HU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endParaRPr lang="hu-HU" dirty="0">
              <a:solidFill>
                <a:schemeClr val="accent2"/>
              </a:solidFill>
              <a:latin typeface="Comic Sans MS" pitchFamily="66" charset="0"/>
            </a:endParaRPr>
          </a:p>
          <a:p>
            <a:pPr algn="ctr"/>
            <a:r>
              <a:rPr lang="hu-HU" dirty="0" err="1" smtClean="0">
                <a:solidFill>
                  <a:schemeClr val="accent2"/>
                </a:solidFill>
                <a:latin typeface="Comic Sans MS" pitchFamily="66" charset="0"/>
              </a:rPr>
              <a:t>about</a:t>
            </a:r>
            <a:r>
              <a:rPr lang="hu-HU" dirty="0" smtClean="0">
                <a:solidFill>
                  <a:schemeClr val="accent2"/>
                </a:solidFill>
                <a:latin typeface="Comic Sans MS" pitchFamily="66" charset="0"/>
              </a:rPr>
              <a:t> 25 </a:t>
            </a:r>
            <a:r>
              <a:rPr lang="hu-HU" dirty="0" err="1" smtClean="0">
                <a:solidFill>
                  <a:schemeClr val="accent2"/>
                </a:solidFill>
                <a:latin typeface="Comic Sans MS" pitchFamily="66" charset="0"/>
              </a:rPr>
              <a:t>million</a:t>
            </a:r>
            <a:r>
              <a:rPr lang="hu-HU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hu-HU" dirty="0" err="1" smtClean="0">
                <a:solidFill>
                  <a:schemeClr val="accent2"/>
                </a:solidFill>
                <a:latin typeface="Comic Sans MS" pitchFamily="66" charset="0"/>
              </a:rPr>
              <a:t>nucleosomes</a:t>
            </a:r>
            <a:endParaRPr lang="en-GB" dirty="0">
              <a:solidFill>
                <a:schemeClr val="accent2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7" grpId="0" build="p" autoUpdateAnimBg="0"/>
      <p:bldP spid="64519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8915400" cy="457200"/>
          </a:xfrm>
        </p:spPr>
        <p:txBody>
          <a:bodyPr/>
          <a:lstStyle/>
          <a:p>
            <a:pPr eaLnBrk="1" hangingPunct="1">
              <a:defRPr/>
            </a:pPr>
            <a:r>
              <a:rPr lang="hu-HU" sz="32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Organization of </a:t>
            </a:r>
            <a:r>
              <a:rPr lang="hu-HU" sz="32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chromatine</a:t>
            </a:r>
            <a:r>
              <a:rPr lang="hu-HU" sz="32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sz="32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levels</a:t>
            </a:r>
            <a:endParaRPr lang="hu-HU" sz="3200" dirty="0" smtClean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2528888"/>
            <a:ext cx="8001000" cy="1143000"/>
            <a:chOff x="0" y="1593"/>
            <a:chExt cx="5040" cy="720"/>
          </a:xfrm>
        </p:grpSpPr>
        <p:graphicFrame>
          <p:nvGraphicFramePr>
            <p:cNvPr id="5125" name="Object 4"/>
            <p:cNvGraphicFramePr>
              <a:graphicFrameLocks noChangeAspect="1"/>
            </p:cNvGraphicFramePr>
            <p:nvPr/>
          </p:nvGraphicFramePr>
          <p:xfrm>
            <a:off x="0" y="1593"/>
            <a:ext cx="3312" cy="720"/>
          </p:xfrm>
          <a:graphic>
            <a:graphicData uri="http://schemas.openxmlformats.org/presentationml/2006/ole">
              <p:oleObj spid="_x0000_s5125" name="Bitmap Image" r:id="rId4" imgW="5714286" imgH="6980952" progId="PBrush">
                <p:embed/>
              </p:oleObj>
            </a:graphicData>
          </a:graphic>
        </p:graphicFrame>
        <p:sp>
          <p:nvSpPr>
            <p:cNvPr id="5135" name="Text Box 5"/>
            <p:cNvSpPr txBox="1">
              <a:spLocks noChangeArrowheads="1"/>
            </p:cNvSpPr>
            <p:nvPr/>
          </p:nvSpPr>
          <p:spPr bwMode="auto">
            <a:xfrm>
              <a:off x="3696" y="1728"/>
              <a:ext cx="1344" cy="2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dirty="0" err="1" smtClean="0">
                  <a:latin typeface="Comic Sans MS" pitchFamily="66" charset="0"/>
                </a:rPr>
                <a:t>solenoid</a:t>
              </a:r>
              <a:endParaRPr lang="hu-HU" dirty="0">
                <a:latin typeface="Comic Sans MS" pitchFamily="66" charset="0"/>
              </a:endParaRP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0" y="3900488"/>
            <a:ext cx="8382000" cy="838200"/>
            <a:chOff x="0" y="2457"/>
            <a:chExt cx="5280" cy="528"/>
          </a:xfrm>
        </p:grpSpPr>
        <p:graphicFrame>
          <p:nvGraphicFramePr>
            <p:cNvPr id="5124" name="Object 7"/>
            <p:cNvGraphicFramePr>
              <a:graphicFrameLocks noChangeAspect="1"/>
            </p:cNvGraphicFramePr>
            <p:nvPr/>
          </p:nvGraphicFramePr>
          <p:xfrm>
            <a:off x="0" y="2457"/>
            <a:ext cx="3312" cy="528"/>
          </p:xfrm>
          <a:graphic>
            <a:graphicData uri="http://schemas.openxmlformats.org/presentationml/2006/ole">
              <p:oleObj spid="_x0000_s5124" name="Bitmap Image" r:id="rId5" imgW="5714286" imgH="6980952" progId="PBrush">
                <p:embed/>
              </p:oleObj>
            </a:graphicData>
          </a:graphic>
        </p:graphicFrame>
        <p:sp>
          <p:nvSpPr>
            <p:cNvPr id="5134" name="Text Box 8"/>
            <p:cNvSpPr txBox="1">
              <a:spLocks noChangeArrowheads="1"/>
            </p:cNvSpPr>
            <p:nvPr/>
          </p:nvSpPr>
          <p:spPr bwMode="auto">
            <a:xfrm>
              <a:off x="3648" y="2544"/>
              <a:ext cx="1632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dirty="0" err="1" smtClean="0">
                  <a:latin typeface="Comic Sans MS" pitchFamily="66" charset="0"/>
                </a:rPr>
                <a:t>loop</a:t>
              </a:r>
              <a:r>
                <a:rPr lang="hu-HU" dirty="0" smtClean="0">
                  <a:latin typeface="Comic Sans MS" pitchFamily="66" charset="0"/>
                </a:rPr>
                <a:t> </a:t>
              </a:r>
              <a:r>
                <a:rPr lang="hu-HU" dirty="0" err="1" smtClean="0">
                  <a:latin typeface="Comic Sans MS" pitchFamily="66" charset="0"/>
                </a:rPr>
                <a:t>structure</a:t>
              </a:r>
              <a:endParaRPr lang="hu-HU" dirty="0">
                <a:latin typeface="Comic Sans MS" pitchFamily="66" charset="0"/>
              </a:endParaRPr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0" y="4967288"/>
            <a:ext cx="8382000" cy="1828800"/>
            <a:chOff x="0" y="3129"/>
            <a:chExt cx="5280" cy="1152"/>
          </a:xfrm>
        </p:grpSpPr>
        <p:graphicFrame>
          <p:nvGraphicFramePr>
            <p:cNvPr id="5123" name="Object 10"/>
            <p:cNvGraphicFramePr>
              <a:graphicFrameLocks noChangeAspect="1"/>
            </p:cNvGraphicFramePr>
            <p:nvPr/>
          </p:nvGraphicFramePr>
          <p:xfrm>
            <a:off x="0" y="3129"/>
            <a:ext cx="3360" cy="1152"/>
          </p:xfrm>
          <a:graphic>
            <a:graphicData uri="http://schemas.openxmlformats.org/presentationml/2006/ole">
              <p:oleObj spid="_x0000_s5123" name="Bitmap Image" r:id="rId6" imgW="5714286" imgH="6980952" progId="PBrush">
                <p:embed/>
              </p:oleObj>
            </a:graphicData>
          </a:graphic>
        </p:graphicFrame>
        <p:sp>
          <p:nvSpPr>
            <p:cNvPr id="5132" name="Text Box 11"/>
            <p:cNvSpPr txBox="1">
              <a:spLocks noChangeArrowheads="1"/>
            </p:cNvSpPr>
            <p:nvPr/>
          </p:nvSpPr>
          <p:spPr bwMode="auto">
            <a:xfrm>
              <a:off x="3648" y="3216"/>
              <a:ext cx="1632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dirty="0" err="1" smtClean="0">
                  <a:latin typeface="Comic Sans MS" pitchFamily="66" charset="0"/>
                </a:rPr>
                <a:t>chromatin</a:t>
              </a:r>
              <a:r>
                <a:rPr lang="hu-HU" dirty="0" smtClean="0">
                  <a:latin typeface="Comic Sans MS" pitchFamily="66" charset="0"/>
                </a:rPr>
                <a:t> </a:t>
              </a:r>
              <a:r>
                <a:rPr lang="hu-HU" dirty="0" err="1" smtClean="0">
                  <a:latin typeface="Comic Sans MS" pitchFamily="66" charset="0"/>
                </a:rPr>
                <a:t>fascicle</a:t>
              </a:r>
              <a:endParaRPr lang="hu-HU" dirty="0">
                <a:latin typeface="Comic Sans MS" pitchFamily="66" charset="0"/>
              </a:endParaRPr>
            </a:p>
          </p:txBody>
        </p:sp>
        <p:sp>
          <p:nvSpPr>
            <p:cNvPr id="5133" name="Text Box 12"/>
            <p:cNvSpPr txBox="1">
              <a:spLocks noChangeArrowheads="1"/>
            </p:cNvSpPr>
            <p:nvPr/>
          </p:nvSpPr>
          <p:spPr bwMode="auto">
            <a:xfrm>
              <a:off x="3744" y="3792"/>
              <a:ext cx="1296" cy="29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dirty="0" err="1" smtClean="0">
                  <a:latin typeface="Comic Sans MS" pitchFamily="66" charset="0"/>
                </a:rPr>
                <a:t>chromosome</a:t>
              </a:r>
              <a:endParaRPr lang="hu-HU" dirty="0">
                <a:latin typeface="Comic Sans MS" pitchFamily="66" charset="0"/>
              </a:endParaRPr>
            </a:p>
          </p:txBody>
        </p:sp>
      </p:grpSp>
      <p:grpSp>
        <p:nvGrpSpPr>
          <p:cNvPr id="5130" name="Group 13"/>
          <p:cNvGrpSpPr>
            <a:grpSpLocks/>
          </p:cNvGrpSpPr>
          <p:nvPr/>
        </p:nvGrpSpPr>
        <p:grpSpPr bwMode="auto">
          <a:xfrm>
            <a:off x="0" y="776288"/>
            <a:ext cx="7924800" cy="1600200"/>
            <a:chOff x="0" y="489"/>
            <a:chExt cx="4992" cy="1008"/>
          </a:xfrm>
        </p:grpSpPr>
        <p:graphicFrame>
          <p:nvGraphicFramePr>
            <p:cNvPr id="5122" name="Object 14"/>
            <p:cNvGraphicFramePr>
              <a:graphicFrameLocks noChangeAspect="1"/>
            </p:cNvGraphicFramePr>
            <p:nvPr/>
          </p:nvGraphicFramePr>
          <p:xfrm>
            <a:off x="0" y="489"/>
            <a:ext cx="3312" cy="1008"/>
          </p:xfrm>
          <a:graphic>
            <a:graphicData uri="http://schemas.openxmlformats.org/presentationml/2006/ole">
              <p:oleObj spid="_x0000_s5122" name="Bitmap Image" r:id="rId7" imgW="5714286" imgH="6980952" progId="PBrush">
                <p:embed/>
              </p:oleObj>
            </a:graphicData>
          </a:graphic>
        </p:graphicFrame>
        <p:sp>
          <p:nvSpPr>
            <p:cNvPr id="5131" name="Text Box 15"/>
            <p:cNvSpPr txBox="1">
              <a:spLocks noChangeArrowheads="1"/>
            </p:cNvSpPr>
            <p:nvPr/>
          </p:nvSpPr>
          <p:spPr bwMode="auto">
            <a:xfrm>
              <a:off x="3648" y="816"/>
              <a:ext cx="1344" cy="29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dirty="0" err="1" smtClean="0">
                  <a:latin typeface="Comic Sans MS" pitchFamily="66" charset="0"/>
                </a:rPr>
                <a:t>nucleosome</a:t>
              </a:r>
              <a:endParaRPr lang="hu-HU" dirty="0">
                <a:latin typeface="Comic Sans MS" pitchFamily="66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772400" cy="457200"/>
          </a:xfrm>
          <a:noFill/>
        </p:spPr>
        <p:txBody>
          <a:bodyPr/>
          <a:lstStyle/>
          <a:p>
            <a:pPr eaLnBrk="1" hangingPunct="1"/>
            <a:r>
              <a:rPr lang="hu-HU" sz="3600" smtClean="0">
                <a:latin typeface="Comic Sans MS" pitchFamily="66" charset="0"/>
              </a:rPr>
              <a:t>Hiszton</a:t>
            </a:r>
          </a:p>
        </p:txBody>
      </p:sp>
      <p:graphicFrame>
        <p:nvGraphicFramePr>
          <p:cNvPr id="6146" name="Object 3"/>
          <p:cNvGraphicFramePr>
            <a:graphicFrameLocks noChangeAspect="1"/>
          </p:cNvGraphicFramePr>
          <p:nvPr/>
        </p:nvGraphicFramePr>
        <p:xfrm>
          <a:off x="395288" y="0"/>
          <a:ext cx="5740400" cy="3962400"/>
        </p:xfrm>
        <a:graphic>
          <a:graphicData uri="http://schemas.openxmlformats.org/presentationml/2006/ole">
            <p:oleObj spid="_x0000_s6146" name="Bitmap Image" r:id="rId4" imgW="3343742" imgH="4048690" progId="PBrush">
              <p:embed/>
            </p:oleObj>
          </a:graphicData>
        </a:graphic>
      </p:graphicFrame>
      <p:sp>
        <p:nvSpPr>
          <p:cNvPr id="6149" name="Rectangle 4"/>
          <p:cNvSpPr>
            <a:spLocks noChangeArrowheads="1"/>
          </p:cNvSpPr>
          <p:nvPr/>
        </p:nvSpPr>
        <p:spPr bwMode="auto">
          <a:xfrm>
            <a:off x="539750" y="46038"/>
            <a:ext cx="304800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graphicFrame>
        <p:nvGraphicFramePr>
          <p:cNvPr id="6147" name="Object 5"/>
          <p:cNvGraphicFramePr>
            <a:graphicFrameLocks noChangeAspect="1"/>
          </p:cNvGraphicFramePr>
          <p:nvPr/>
        </p:nvGraphicFramePr>
        <p:xfrm>
          <a:off x="3276600" y="4797425"/>
          <a:ext cx="5664200" cy="1676400"/>
        </p:xfrm>
        <a:graphic>
          <a:graphicData uri="http://schemas.openxmlformats.org/presentationml/2006/ole">
            <p:oleObj spid="_x0000_s6147" name="Bitmap Image" r:id="rId5" imgW="3343742" imgH="4048690" progId="PBrush">
              <p:embed/>
            </p:oleObj>
          </a:graphicData>
        </a:graphic>
      </p:graphicFrame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4284663" y="4581525"/>
            <a:ext cx="2819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800" dirty="0" err="1" smtClean="0">
                <a:latin typeface="Comic Sans MS" pitchFamily="66" charset="0"/>
              </a:rPr>
              <a:t>Acetylation</a:t>
            </a:r>
            <a:endParaRPr lang="hu-HU" sz="1800" dirty="0">
              <a:latin typeface="Comic Sans MS" pitchFamily="66" charset="0"/>
            </a:endParaRPr>
          </a:p>
        </p:txBody>
      </p:sp>
      <p:sp>
        <p:nvSpPr>
          <p:cNvPr id="6151" name="Rectangle 7"/>
          <p:cNvSpPr>
            <a:spLocks noChangeArrowheads="1"/>
          </p:cNvSpPr>
          <p:nvPr/>
        </p:nvSpPr>
        <p:spPr bwMode="auto">
          <a:xfrm>
            <a:off x="323850" y="4149725"/>
            <a:ext cx="287972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50000"/>
              </a:spcBef>
            </a:pPr>
            <a:r>
              <a:rPr lang="hu-HU" sz="2000" b="1">
                <a:latin typeface="Comic Sans MS" pitchFamily="66" charset="0"/>
              </a:rPr>
              <a:t>Histone acetyl transferase= HAT</a:t>
            </a:r>
          </a:p>
        </p:txBody>
      </p:sp>
      <p:sp>
        <p:nvSpPr>
          <p:cNvPr id="66568" name="Text Box 8"/>
          <p:cNvSpPr txBox="1">
            <a:spLocks noChangeArrowheads="1"/>
          </p:cNvSpPr>
          <p:nvPr/>
        </p:nvSpPr>
        <p:spPr bwMode="auto">
          <a:xfrm>
            <a:off x="468313" y="201613"/>
            <a:ext cx="341947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hu-HU" sz="32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Histone-level</a:t>
            </a:r>
            <a:r>
              <a:rPr lang="hu-HU" sz="32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sz="32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regulation</a:t>
            </a:r>
            <a:endParaRPr lang="hu-HU" sz="3200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6"/>
          <p:cNvSpPr>
            <a:spLocks noChangeArrowheads="1"/>
          </p:cNvSpPr>
          <p:nvPr/>
        </p:nvSpPr>
        <p:spPr bwMode="auto">
          <a:xfrm>
            <a:off x="2700338" y="2852738"/>
            <a:ext cx="5976937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GB" dirty="0"/>
          </a:p>
          <a:p>
            <a:pPr lvl="1" eaLnBrk="0" hangingPunct="0">
              <a:buClr>
                <a:schemeClr val="tx1"/>
              </a:buClr>
              <a:buSzPct val="140000"/>
              <a:buFont typeface="Wingdings" pitchFamily="2" charset="2"/>
              <a:buChar char="§"/>
            </a:pPr>
            <a:r>
              <a:rPr lang="hu-HU" sz="1800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GB" sz="1800" b="1" dirty="0" smtClean="0">
                <a:solidFill>
                  <a:srgbClr val="FF0000"/>
                </a:solidFill>
                <a:latin typeface="Comic Sans MS" pitchFamily="66" charset="0"/>
              </a:rPr>
              <a:t>Met</a:t>
            </a:r>
            <a:r>
              <a:rPr lang="hu-HU" sz="1800" b="1" dirty="0" err="1" smtClean="0">
                <a:solidFill>
                  <a:srgbClr val="FF0000"/>
                </a:solidFill>
                <a:latin typeface="Comic Sans MS" pitchFamily="66" charset="0"/>
              </a:rPr>
              <a:t>hylation</a:t>
            </a:r>
            <a:r>
              <a:rPr lang="en-GB" sz="1800" b="1" dirty="0" smtClean="0">
                <a:latin typeface="Comic Sans MS" pitchFamily="66" charset="0"/>
              </a:rPr>
              <a:t> </a:t>
            </a:r>
            <a:r>
              <a:rPr lang="hu-HU" sz="1800" b="1" dirty="0">
                <a:latin typeface="Comic Sans MS" pitchFamily="66" charset="0"/>
              </a:rPr>
              <a:t>–</a:t>
            </a:r>
            <a:r>
              <a:rPr lang="en-GB" sz="1800" b="1" dirty="0">
                <a:latin typeface="Comic Sans MS" pitchFamily="66" charset="0"/>
              </a:rPr>
              <a:t> </a:t>
            </a:r>
            <a:r>
              <a:rPr lang="en-GB" sz="1800" b="1" dirty="0" err="1" smtClean="0">
                <a:latin typeface="Comic Sans MS" pitchFamily="66" charset="0"/>
              </a:rPr>
              <a:t>histon</a:t>
            </a:r>
            <a:r>
              <a:rPr lang="hu-HU" sz="1800" b="1" dirty="0" smtClean="0">
                <a:latin typeface="Comic Sans MS" pitchFamily="66" charset="0"/>
              </a:rPr>
              <a:t>es </a:t>
            </a:r>
            <a:r>
              <a:rPr lang="hu-HU" sz="1800" b="1" dirty="0" err="1" smtClean="0">
                <a:latin typeface="Comic Sans MS" pitchFamily="66" charset="0"/>
              </a:rPr>
              <a:t>or</a:t>
            </a:r>
            <a:r>
              <a:rPr lang="en-GB" sz="1800" b="1" dirty="0" smtClean="0">
                <a:latin typeface="Comic Sans MS" pitchFamily="66" charset="0"/>
              </a:rPr>
              <a:t> DN</a:t>
            </a:r>
            <a:r>
              <a:rPr lang="hu-HU" sz="1800" b="1" dirty="0" smtClean="0">
                <a:latin typeface="Comic Sans MS" pitchFamily="66" charset="0"/>
              </a:rPr>
              <a:t>A </a:t>
            </a:r>
            <a:r>
              <a:rPr lang="hu-HU" sz="1800" b="1" dirty="0">
                <a:latin typeface="Comic Sans MS" pitchFamily="66" charset="0"/>
              </a:rPr>
              <a:t>			  	</a:t>
            </a:r>
            <a:r>
              <a:rPr lang="hu-HU" sz="1800" b="1" dirty="0" smtClean="0">
                <a:latin typeface="Comic Sans MS" pitchFamily="66" charset="0"/>
              </a:rPr>
              <a:t>    </a:t>
            </a:r>
            <a:r>
              <a:rPr lang="en-GB" sz="1800" b="1" dirty="0" smtClean="0">
                <a:latin typeface="Comic Sans MS" pitchFamily="66" charset="0"/>
              </a:rPr>
              <a:t> </a:t>
            </a:r>
            <a:r>
              <a:rPr lang="hu-HU" sz="1800" b="1" dirty="0" err="1" smtClean="0">
                <a:solidFill>
                  <a:srgbClr val="FF0000"/>
                </a:solidFill>
                <a:latin typeface="Comic Sans MS" pitchFamily="66" charset="0"/>
              </a:rPr>
              <a:t>turning</a:t>
            </a:r>
            <a:r>
              <a:rPr lang="hu-HU" sz="1800" b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hu-HU" sz="1800" b="1" dirty="0" err="1" smtClean="0">
                <a:solidFill>
                  <a:srgbClr val="FF0000"/>
                </a:solidFill>
                <a:latin typeface="Comic Sans MS" pitchFamily="66" charset="0"/>
              </a:rPr>
              <a:t>off</a:t>
            </a:r>
            <a:endParaRPr lang="hu-HU" sz="1800" b="1" dirty="0">
              <a:solidFill>
                <a:srgbClr val="FF0000"/>
              </a:solidFill>
              <a:latin typeface="Comic Sans MS" pitchFamily="66" charset="0"/>
            </a:endParaRPr>
          </a:p>
          <a:p>
            <a:pPr lvl="1" eaLnBrk="0" hangingPunct="0">
              <a:buClr>
                <a:schemeClr val="tx1"/>
              </a:buClr>
              <a:buSzPct val="140000"/>
              <a:buFont typeface="Wingdings" pitchFamily="2" charset="2"/>
              <a:buChar char="§"/>
            </a:pPr>
            <a:endParaRPr lang="en-GB" sz="1800" dirty="0">
              <a:latin typeface="Comic Sans MS" pitchFamily="66" charset="0"/>
            </a:endParaRPr>
          </a:p>
          <a:p>
            <a:pPr lvl="1" eaLnBrk="0" hangingPunct="0">
              <a:buClr>
                <a:schemeClr val="tx1"/>
              </a:buClr>
              <a:buSzPct val="140000"/>
              <a:buFont typeface="Wingdings" pitchFamily="2" charset="2"/>
              <a:buChar char="§"/>
            </a:pPr>
            <a:r>
              <a:rPr lang="hu-HU" sz="1800" b="1" dirty="0">
                <a:solidFill>
                  <a:srgbClr val="1EB91A"/>
                </a:solidFill>
                <a:latin typeface="Comic Sans MS" pitchFamily="66" charset="0"/>
              </a:rPr>
              <a:t> </a:t>
            </a:r>
            <a:r>
              <a:rPr lang="en-GB" sz="1800" b="1" dirty="0" err="1" smtClean="0">
                <a:solidFill>
                  <a:srgbClr val="1EB91A"/>
                </a:solidFill>
                <a:latin typeface="Comic Sans MS" pitchFamily="66" charset="0"/>
              </a:rPr>
              <a:t>Acet</a:t>
            </a:r>
            <a:r>
              <a:rPr lang="hu-HU" sz="1800" b="1" dirty="0" err="1" smtClean="0">
                <a:solidFill>
                  <a:srgbClr val="1EB91A"/>
                </a:solidFill>
                <a:latin typeface="Comic Sans MS" pitchFamily="66" charset="0"/>
              </a:rPr>
              <a:t>ylation</a:t>
            </a:r>
            <a:r>
              <a:rPr lang="hu-HU" sz="1800" b="1" dirty="0" smtClean="0">
                <a:solidFill>
                  <a:srgbClr val="1EB91A"/>
                </a:solidFill>
                <a:latin typeface="Comic Sans MS" pitchFamily="66" charset="0"/>
              </a:rPr>
              <a:t> </a:t>
            </a:r>
            <a:r>
              <a:rPr lang="hu-HU" sz="1800" b="1" dirty="0">
                <a:latin typeface="Comic Sans MS" pitchFamily="66" charset="0"/>
              </a:rPr>
              <a:t>– </a:t>
            </a:r>
            <a:r>
              <a:rPr lang="en-GB" sz="1800" b="1" dirty="0" err="1" smtClean="0">
                <a:latin typeface="Comic Sans MS" pitchFamily="66" charset="0"/>
              </a:rPr>
              <a:t>histon</a:t>
            </a:r>
            <a:r>
              <a:rPr lang="hu-HU" sz="1800" b="1" dirty="0" smtClean="0">
                <a:latin typeface="Comic Sans MS" pitchFamily="66" charset="0"/>
              </a:rPr>
              <a:t>es </a:t>
            </a:r>
            <a:r>
              <a:rPr lang="hu-HU" sz="1800" b="1" dirty="0">
                <a:latin typeface="Comic Sans MS" pitchFamily="66" charset="0"/>
              </a:rPr>
              <a:t>			           </a:t>
            </a:r>
            <a:r>
              <a:rPr lang="hu-HU" sz="1800" b="1" dirty="0" smtClean="0">
                <a:latin typeface="Comic Sans MS" pitchFamily="66" charset="0"/>
              </a:rPr>
              <a:t>    		    </a:t>
            </a:r>
            <a:r>
              <a:rPr lang="hu-HU" sz="1800" b="1" dirty="0" err="1" smtClean="0">
                <a:solidFill>
                  <a:srgbClr val="00CC00"/>
                </a:solidFill>
                <a:latin typeface="Comic Sans MS" pitchFamily="66" charset="0"/>
              </a:rPr>
              <a:t>turning</a:t>
            </a:r>
            <a:r>
              <a:rPr lang="hu-HU" sz="1800" b="1" dirty="0" smtClean="0">
                <a:solidFill>
                  <a:srgbClr val="00CC00"/>
                </a:solidFill>
                <a:latin typeface="Comic Sans MS" pitchFamily="66" charset="0"/>
              </a:rPr>
              <a:t> </a:t>
            </a:r>
            <a:r>
              <a:rPr lang="hu-HU" sz="1800" b="1" dirty="0" err="1" smtClean="0">
                <a:solidFill>
                  <a:srgbClr val="00CC00"/>
                </a:solidFill>
                <a:latin typeface="Comic Sans MS" pitchFamily="66" charset="0"/>
              </a:rPr>
              <a:t>on</a:t>
            </a:r>
            <a:endParaRPr lang="hu-HU" sz="1800" b="1" dirty="0">
              <a:solidFill>
                <a:srgbClr val="00CC00"/>
              </a:solidFill>
              <a:latin typeface="Comic Sans MS" pitchFamily="66" charset="0"/>
            </a:endParaRPr>
          </a:p>
          <a:p>
            <a:pPr lvl="1" eaLnBrk="0" hangingPunct="0">
              <a:buClr>
                <a:schemeClr val="tx1"/>
              </a:buClr>
              <a:buSzPct val="140000"/>
              <a:buFont typeface="Wingdings" pitchFamily="2" charset="2"/>
              <a:buChar char="§"/>
            </a:pPr>
            <a:endParaRPr lang="en-GB" sz="1800" dirty="0">
              <a:solidFill>
                <a:srgbClr val="00CC00"/>
              </a:solidFill>
              <a:latin typeface="Comic Sans MS" pitchFamily="66" charset="0"/>
            </a:endParaRPr>
          </a:p>
          <a:p>
            <a:pPr lvl="1" eaLnBrk="0" hangingPunct="0">
              <a:buClr>
                <a:schemeClr val="tx1"/>
              </a:buClr>
              <a:buSzPct val="140000"/>
              <a:buFont typeface="Wingdings" pitchFamily="2" charset="2"/>
              <a:buChar char="§"/>
            </a:pPr>
            <a:r>
              <a:rPr lang="hu-HU" sz="1800" b="1" dirty="0">
                <a:solidFill>
                  <a:srgbClr val="CC6600"/>
                </a:solidFill>
                <a:latin typeface="Comic Sans MS" pitchFamily="66" charset="0"/>
              </a:rPr>
              <a:t> </a:t>
            </a:r>
            <a:r>
              <a:rPr lang="hu-HU" sz="1800" b="1" dirty="0" err="1" smtClean="0">
                <a:solidFill>
                  <a:srgbClr val="CC6600"/>
                </a:solidFill>
                <a:latin typeface="Comic Sans MS" pitchFamily="66" charset="0"/>
              </a:rPr>
              <a:t>Phosphorylation</a:t>
            </a:r>
            <a:r>
              <a:rPr lang="en-GB" sz="1800" b="1" dirty="0" smtClean="0">
                <a:latin typeface="Comic Sans MS" pitchFamily="66" charset="0"/>
              </a:rPr>
              <a:t> </a:t>
            </a:r>
            <a:r>
              <a:rPr lang="en-GB" sz="1800" b="1" dirty="0">
                <a:latin typeface="Comic Sans MS" pitchFamily="66" charset="0"/>
              </a:rPr>
              <a:t>– </a:t>
            </a:r>
            <a:r>
              <a:rPr lang="hu-HU" sz="1800" b="1" dirty="0" err="1" smtClean="0">
                <a:latin typeface="Comic Sans MS" pitchFamily="66" charset="0"/>
              </a:rPr>
              <a:t>in</a:t>
            </a:r>
            <a:r>
              <a:rPr lang="hu-HU" sz="1800" b="1" dirty="0" smtClean="0">
                <a:latin typeface="Comic Sans MS" pitchFamily="66" charset="0"/>
              </a:rPr>
              <a:t> </a:t>
            </a:r>
            <a:r>
              <a:rPr lang="hu-HU" sz="1800" b="1" dirty="0" err="1" smtClean="0">
                <a:latin typeface="Comic Sans MS" pitchFamily="66" charset="0"/>
              </a:rPr>
              <a:t>genes</a:t>
            </a:r>
            <a:r>
              <a:rPr lang="hu-HU" sz="1800" b="1" dirty="0" smtClean="0">
                <a:latin typeface="Comic Sans MS" pitchFamily="66" charset="0"/>
              </a:rPr>
              <a:t> </a:t>
            </a:r>
            <a:r>
              <a:rPr lang="hu-HU" sz="1800" b="1" dirty="0" err="1" smtClean="0">
                <a:latin typeface="Comic Sans MS" pitchFamily="66" charset="0"/>
              </a:rPr>
              <a:t>the</a:t>
            </a:r>
            <a:r>
              <a:rPr lang="hu-HU" sz="1800" b="1" dirty="0" smtClean="0">
                <a:latin typeface="Comic Sans MS" pitchFamily="66" charset="0"/>
              </a:rPr>
              <a:t> </a:t>
            </a:r>
            <a:r>
              <a:rPr lang="hu-HU" sz="1800" b="1" dirty="0" err="1" smtClean="0">
                <a:latin typeface="Comic Sans MS" pitchFamily="66" charset="0"/>
              </a:rPr>
              <a:t>outcome</a:t>
            </a:r>
            <a:r>
              <a:rPr lang="hu-HU" sz="1800" b="1" dirty="0" smtClean="0">
                <a:latin typeface="Comic Sans MS" pitchFamily="66" charset="0"/>
              </a:rPr>
              <a:t> is </a:t>
            </a:r>
            <a:r>
              <a:rPr lang="hu-HU" sz="1800" b="1" dirty="0" err="1" smtClean="0">
                <a:latin typeface="Comic Sans MS" pitchFamily="66" charset="0"/>
              </a:rPr>
              <a:t>not</a:t>
            </a:r>
            <a:endParaRPr lang="hu-HU" sz="1800" b="1" dirty="0" smtClean="0">
              <a:latin typeface="Comic Sans MS" pitchFamily="66" charset="0"/>
            </a:endParaRPr>
          </a:p>
          <a:p>
            <a:pPr lvl="1" eaLnBrk="0" hangingPunct="0">
              <a:buClr>
                <a:schemeClr val="tx1"/>
              </a:buClr>
              <a:buSzPct val="140000"/>
            </a:pPr>
            <a:r>
              <a:rPr lang="hu-HU" sz="1800" b="1" dirty="0" smtClean="0">
                <a:latin typeface="Comic Sans MS" pitchFamily="66" charset="0"/>
              </a:rPr>
              <a:t>		         </a:t>
            </a:r>
            <a:r>
              <a:rPr lang="hu-HU" sz="1800" b="1" dirty="0" err="1" smtClean="0">
                <a:latin typeface="Comic Sans MS" pitchFamily="66" charset="0"/>
              </a:rPr>
              <a:t>unequivocal</a:t>
            </a:r>
            <a:endParaRPr lang="en-GB" sz="1800" b="1" dirty="0">
              <a:latin typeface="Comic Sans MS" pitchFamily="66" charset="0"/>
            </a:endParaRPr>
          </a:p>
          <a:p>
            <a:pPr eaLnBrk="0" hangingPunct="0"/>
            <a:endParaRPr lang="en-GB" sz="1800" dirty="0">
              <a:latin typeface="Comic Sans MS" pitchFamily="66" charset="0"/>
            </a:endParaRPr>
          </a:p>
        </p:txBody>
      </p:sp>
      <p:pic>
        <p:nvPicPr>
          <p:cNvPr id="26627" name="Picture 7" descr="The image “http://biology.kenyon.edu/courses/biol114/Chap01/His_code.gif” cannot be displayed, because it contains errors."/>
          <p:cNvPicPr>
            <a:picLocks noChangeAspect="1" noChangeArrowheads="1"/>
          </p:cNvPicPr>
          <p:nvPr/>
        </p:nvPicPr>
        <p:blipFill>
          <a:blip r:embed="rId3" cstate="print"/>
          <a:srcRect t="16354"/>
          <a:stretch>
            <a:fillRect/>
          </a:stretch>
        </p:blipFill>
        <p:spPr bwMode="auto">
          <a:xfrm>
            <a:off x="539750" y="476250"/>
            <a:ext cx="3816350" cy="276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4" name="Text Box 8"/>
          <p:cNvSpPr txBox="1">
            <a:spLocks noChangeArrowheads="1"/>
          </p:cNvSpPr>
          <p:nvPr/>
        </p:nvSpPr>
        <p:spPr bwMode="auto">
          <a:xfrm>
            <a:off x="5292725" y="476250"/>
            <a:ext cx="341947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hu-HU" sz="32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Histone-level</a:t>
            </a:r>
            <a:r>
              <a:rPr lang="hu-HU" sz="32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sz="32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regulation</a:t>
            </a:r>
            <a:r>
              <a:rPr lang="hu-HU" sz="32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sz="3200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5364088" y="620688"/>
            <a:ext cx="201529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32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Nucleolus</a:t>
            </a:r>
            <a:endParaRPr lang="en-GB" sz="3200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27651" name="Picture 4" descr="The Nucleolu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685800"/>
            <a:ext cx="2187575" cy="158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6" descr="The image “http://www.lifesci.sussex.ac.uk/home/Julian_Thorpe/tem29.jpg” cannot be displayed, because it contains errors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2362200"/>
            <a:ext cx="38862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8" descr="The image “http://www.nanomedicine.com/NMI/Figures/8.48.jpg” cannot be displayed, because it contains errors."/>
          <p:cNvPicPr>
            <a:picLocks noChangeAspect="1" noChangeArrowheads="1"/>
          </p:cNvPicPr>
          <p:nvPr/>
        </p:nvPicPr>
        <p:blipFill>
          <a:blip r:embed="rId5" cstate="print"/>
          <a:srcRect b="15025"/>
          <a:stretch>
            <a:fillRect/>
          </a:stretch>
        </p:blipFill>
        <p:spPr bwMode="auto">
          <a:xfrm>
            <a:off x="395288" y="2636838"/>
            <a:ext cx="4022725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3886200" cy="457200"/>
          </a:xfrm>
        </p:spPr>
        <p:txBody>
          <a:bodyPr/>
          <a:lstStyle/>
          <a:p>
            <a:pPr eaLnBrk="1" hangingPunct="1">
              <a:defRPr/>
            </a:pPr>
            <a:r>
              <a:rPr lang="hu-HU" sz="32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Nucleolus</a:t>
            </a:r>
            <a:endParaRPr lang="hu-HU" sz="3200" dirty="0" smtClean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graphicFrame>
        <p:nvGraphicFramePr>
          <p:cNvPr id="7170" name="Object 3"/>
          <p:cNvGraphicFramePr>
            <a:graphicFrameLocks noChangeAspect="1"/>
          </p:cNvGraphicFramePr>
          <p:nvPr/>
        </p:nvGraphicFramePr>
        <p:xfrm>
          <a:off x="0" y="914400"/>
          <a:ext cx="5059363" cy="5943600"/>
        </p:xfrm>
        <a:graphic>
          <a:graphicData uri="http://schemas.openxmlformats.org/presentationml/2006/ole">
            <p:oleObj spid="_x0000_s7170" name="Bitmap Image" r:id="rId4" imgW="7295238" imgH="8573697" progId="PBrush">
              <p:embed/>
            </p:oleObj>
          </a:graphicData>
        </a:graphic>
      </p:graphicFrame>
      <p:graphicFrame>
        <p:nvGraphicFramePr>
          <p:cNvPr id="53252" name="Object 4"/>
          <p:cNvGraphicFramePr>
            <a:graphicFrameLocks noChangeAspect="1"/>
          </p:cNvGraphicFramePr>
          <p:nvPr/>
        </p:nvGraphicFramePr>
        <p:xfrm>
          <a:off x="0" y="887413"/>
          <a:ext cx="5562600" cy="5970587"/>
        </p:xfrm>
        <a:graphic>
          <a:graphicData uri="http://schemas.openxmlformats.org/presentationml/2006/ole">
            <p:oleObj spid="_x0000_s7171" name="Bitmap Image" r:id="rId5" imgW="7295238" imgH="8573697" progId="PBrush">
              <p:embed/>
            </p:oleObj>
          </a:graphicData>
        </a:graphic>
      </p:graphicFrame>
      <p:sp>
        <p:nvSpPr>
          <p:cNvPr id="53253" name="Text Box 5"/>
          <p:cNvSpPr txBox="1">
            <a:spLocks noChangeArrowheads="1"/>
          </p:cNvSpPr>
          <p:nvPr/>
        </p:nvSpPr>
        <p:spPr bwMode="auto">
          <a:xfrm>
            <a:off x="5508625" y="76200"/>
            <a:ext cx="3815903" cy="1985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hu-HU" dirty="0">
                <a:latin typeface="Comic Sans MS" pitchFamily="66" charset="0"/>
              </a:rPr>
              <a:t>FC/ </a:t>
            </a:r>
            <a:r>
              <a:rPr lang="hu-HU" dirty="0" err="1">
                <a:latin typeface="Comic Sans MS" pitchFamily="66" charset="0"/>
              </a:rPr>
              <a:t>pars</a:t>
            </a:r>
            <a:r>
              <a:rPr lang="hu-HU" dirty="0">
                <a:latin typeface="Comic Sans MS" pitchFamily="66" charset="0"/>
              </a:rPr>
              <a:t> </a:t>
            </a:r>
            <a:r>
              <a:rPr lang="hu-HU" dirty="0" err="1">
                <a:latin typeface="Comic Sans MS" pitchFamily="66" charset="0"/>
              </a:rPr>
              <a:t>amorpha</a:t>
            </a:r>
            <a:endParaRPr lang="hu-HU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r>
              <a:rPr lang="hu-HU" sz="1600" dirty="0" smtClean="0">
                <a:latin typeface="Comic Sans MS" pitchFamily="66" charset="0"/>
              </a:rPr>
              <a:t>Less </a:t>
            </a:r>
            <a:r>
              <a:rPr lang="hu-HU" sz="1600" dirty="0" err="1" smtClean="0">
                <a:latin typeface="Comic Sans MS" pitchFamily="66" charset="0"/>
              </a:rPr>
              <a:t>electrondense</a:t>
            </a:r>
            <a:endParaRPr lang="hu-HU" sz="1600" dirty="0" smtClean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r>
              <a:rPr lang="hu-HU" sz="1600" dirty="0" err="1" smtClean="0">
                <a:latin typeface="Comic Sans MS" pitchFamily="66" charset="0"/>
              </a:rPr>
              <a:t>fibrillar</a:t>
            </a:r>
            <a:r>
              <a:rPr lang="hu-HU" sz="1600" dirty="0" smtClean="0">
                <a:latin typeface="Comic Sans MS" pitchFamily="66" charset="0"/>
              </a:rPr>
              <a:t> center</a:t>
            </a:r>
            <a:endParaRPr lang="hu-HU" sz="1600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r>
              <a:rPr lang="hu-HU" sz="1800" b="1" dirty="0" err="1" smtClean="0">
                <a:solidFill>
                  <a:srgbClr val="FF9900"/>
                </a:solidFill>
                <a:latin typeface="Comic Sans MS" pitchFamily="66" charset="0"/>
              </a:rPr>
              <a:t>rDNA</a:t>
            </a:r>
            <a:r>
              <a:rPr lang="hu-HU" sz="1800" b="1" dirty="0" smtClean="0">
                <a:solidFill>
                  <a:srgbClr val="FF9900"/>
                </a:solidFill>
                <a:latin typeface="Comic Sans MS" pitchFamily="66" charset="0"/>
              </a:rPr>
              <a:t>:</a:t>
            </a:r>
            <a:r>
              <a:rPr lang="hu-HU" sz="1800" b="1" dirty="0" err="1" smtClean="0">
                <a:solidFill>
                  <a:srgbClr val="FF9900"/>
                </a:solidFill>
                <a:latin typeface="Comic Sans MS" pitchFamily="66" charset="0"/>
              </a:rPr>
              <a:t>many</a:t>
            </a:r>
            <a:r>
              <a:rPr lang="hu-HU" sz="1800" b="1" dirty="0" smtClean="0">
                <a:solidFill>
                  <a:srgbClr val="FF9900"/>
                </a:solidFill>
                <a:latin typeface="Comic Sans MS" pitchFamily="66" charset="0"/>
              </a:rPr>
              <a:t> </a:t>
            </a:r>
            <a:r>
              <a:rPr lang="hu-HU" sz="1800" b="1" dirty="0" err="1" smtClean="0">
                <a:solidFill>
                  <a:srgbClr val="FF9900"/>
                </a:solidFill>
                <a:latin typeface="Comic Sans MS" pitchFamily="66" charset="0"/>
              </a:rPr>
              <a:t>copies</a:t>
            </a:r>
            <a:r>
              <a:rPr lang="hu-HU" sz="1800" b="1" dirty="0" smtClean="0">
                <a:solidFill>
                  <a:srgbClr val="FF9900"/>
                </a:solidFill>
                <a:latin typeface="Comic Sans MS" pitchFamily="66" charset="0"/>
              </a:rPr>
              <a:t>,</a:t>
            </a:r>
            <a:r>
              <a:rPr lang="hu-HU" sz="1800" b="1" dirty="0" err="1" smtClean="0">
                <a:solidFill>
                  <a:srgbClr val="FF9900"/>
                </a:solidFill>
                <a:latin typeface="Comic Sans MS" pitchFamily="66" charset="0"/>
              </a:rPr>
              <a:t>transcription</a:t>
            </a:r>
            <a:endParaRPr lang="hu-HU" sz="1800" b="1" dirty="0">
              <a:solidFill>
                <a:srgbClr val="FF9900"/>
              </a:solidFill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hu-HU" sz="16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53254" name="Text Box 6"/>
          <p:cNvSpPr txBox="1">
            <a:spLocks noChangeArrowheads="1"/>
          </p:cNvSpPr>
          <p:nvPr/>
        </p:nvSpPr>
        <p:spPr bwMode="auto">
          <a:xfrm>
            <a:off x="5562600" y="1674813"/>
            <a:ext cx="3581400" cy="153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hu-HU" dirty="0">
                <a:latin typeface="Comic Sans MS" pitchFamily="66" charset="0"/>
              </a:rPr>
              <a:t>DFK/ </a:t>
            </a:r>
            <a:r>
              <a:rPr lang="hu-HU" dirty="0" err="1">
                <a:latin typeface="Comic Sans MS" pitchFamily="66" charset="0"/>
              </a:rPr>
              <a:t>pars</a:t>
            </a:r>
            <a:r>
              <a:rPr lang="hu-HU" dirty="0">
                <a:latin typeface="Comic Sans MS" pitchFamily="66" charset="0"/>
              </a:rPr>
              <a:t> </a:t>
            </a:r>
            <a:r>
              <a:rPr lang="hu-HU" dirty="0" err="1">
                <a:latin typeface="Comic Sans MS" pitchFamily="66" charset="0"/>
              </a:rPr>
              <a:t>fibrosa</a:t>
            </a:r>
            <a:endParaRPr lang="hu-HU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r>
              <a:rPr lang="hu-HU" sz="1600" dirty="0" err="1" smtClean="0">
                <a:latin typeface="Comic Sans MS" pitchFamily="66" charset="0"/>
              </a:rPr>
              <a:t>Strongly</a:t>
            </a:r>
            <a:r>
              <a:rPr lang="hu-HU" sz="1600" dirty="0" smtClean="0">
                <a:latin typeface="Comic Sans MS" pitchFamily="66" charset="0"/>
              </a:rPr>
              <a:t> </a:t>
            </a:r>
            <a:r>
              <a:rPr lang="hu-HU" sz="1600" dirty="0" err="1" smtClean="0">
                <a:latin typeface="Comic Sans MS" pitchFamily="66" charset="0"/>
              </a:rPr>
              <a:t>electron-dense</a:t>
            </a:r>
            <a:r>
              <a:rPr lang="hu-HU" sz="1600" dirty="0" smtClean="0">
                <a:latin typeface="Comic Sans MS" pitchFamily="66" charset="0"/>
              </a:rPr>
              <a:t> </a:t>
            </a:r>
            <a:r>
              <a:rPr lang="hu-HU" sz="1600" dirty="0" err="1" smtClean="0">
                <a:latin typeface="Comic Sans MS" pitchFamily="66" charset="0"/>
              </a:rPr>
              <a:t>fibrillar</a:t>
            </a:r>
            <a:r>
              <a:rPr lang="hu-HU" sz="1600" dirty="0" smtClean="0">
                <a:latin typeface="Comic Sans MS" pitchFamily="66" charset="0"/>
              </a:rPr>
              <a:t> </a:t>
            </a:r>
            <a:r>
              <a:rPr lang="hu-HU" sz="1600" dirty="0" err="1" smtClean="0">
                <a:latin typeface="Comic Sans MS" pitchFamily="66" charset="0"/>
              </a:rPr>
              <a:t>component</a:t>
            </a:r>
            <a:endParaRPr lang="hu-HU" sz="1600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r>
              <a:rPr lang="hu-HU" sz="2000" b="1" dirty="0" err="1" smtClean="0">
                <a:solidFill>
                  <a:srgbClr val="FF9900"/>
                </a:solidFill>
                <a:latin typeface="Comic Sans MS" pitchFamily="66" charset="0"/>
              </a:rPr>
              <a:t>Pre-rRNSA</a:t>
            </a:r>
            <a:r>
              <a:rPr lang="hu-HU" sz="2000" b="1" dirty="0" smtClean="0">
                <a:solidFill>
                  <a:srgbClr val="FF9900"/>
                </a:solidFill>
                <a:latin typeface="Comic Sans MS" pitchFamily="66" charset="0"/>
              </a:rPr>
              <a:t> </a:t>
            </a:r>
            <a:r>
              <a:rPr lang="hu-HU" sz="2000" b="1" dirty="0" err="1" smtClean="0">
                <a:solidFill>
                  <a:srgbClr val="FF9900"/>
                </a:solidFill>
                <a:latin typeface="Comic Sans MS" pitchFamily="66" charset="0"/>
              </a:rPr>
              <a:t>modification</a:t>
            </a:r>
            <a:r>
              <a:rPr lang="hu-HU" sz="16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endParaRPr lang="hu-HU" sz="16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53255" name="Text Box 7"/>
          <p:cNvSpPr txBox="1">
            <a:spLocks noChangeArrowheads="1"/>
          </p:cNvSpPr>
          <p:nvPr/>
        </p:nvSpPr>
        <p:spPr bwMode="auto">
          <a:xfrm>
            <a:off x="5562600" y="3276600"/>
            <a:ext cx="3101975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dirty="0">
                <a:latin typeface="Comic Sans MS" pitchFamily="66" charset="0"/>
              </a:rPr>
              <a:t>DGK/ </a:t>
            </a:r>
            <a:r>
              <a:rPr lang="hu-HU" dirty="0" err="1">
                <a:latin typeface="Comic Sans MS" pitchFamily="66" charset="0"/>
              </a:rPr>
              <a:t>pars</a:t>
            </a:r>
            <a:r>
              <a:rPr lang="hu-HU" dirty="0">
                <a:latin typeface="Comic Sans MS" pitchFamily="66" charset="0"/>
              </a:rPr>
              <a:t> </a:t>
            </a:r>
            <a:r>
              <a:rPr lang="hu-HU" dirty="0" err="1">
                <a:latin typeface="Comic Sans MS" pitchFamily="66" charset="0"/>
              </a:rPr>
              <a:t>granulosa</a:t>
            </a:r>
            <a:endParaRPr lang="hu-HU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r>
              <a:rPr lang="hu-HU" sz="1600" dirty="0" err="1" smtClean="0">
                <a:latin typeface="Comic Sans MS" pitchFamily="66" charset="0"/>
              </a:rPr>
              <a:t>Mooderately</a:t>
            </a:r>
            <a:r>
              <a:rPr lang="hu-HU" sz="1600" dirty="0" smtClean="0">
                <a:latin typeface="Comic Sans MS" pitchFamily="66" charset="0"/>
              </a:rPr>
              <a:t> </a:t>
            </a:r>
            <a:r>
              <a:rPr lang="hu-HU" sz="1600" dirty="0" err="1" smtClean="0">
                <a:latin typeface="Comic Sans MS" pitchFamily="66" charset="0"/>
              </a:rPr>
              <a:t>electrondense</a:t>
            </a:r>
            <a:r>
              <a:rPr lang="hu-HU" sz="1600" dirty="0" smtClean="0">
                <a:latin typeface="Comic Sans MS" pitchFamily="66" charset="0"/>
              </a:rPr>
              <a:t> </a:t>
            </a:r>
            <a:r>
              <a:rPr lang="hu-HU" sz="1600" dirty="0" err="1" smtClean="0">
                <a:latin typeface="Comic Sans MS" pitchFamily="66" charset="0"/>
              </a:rPr>
              <a:t>granular</a:t>
            </a:r>
            <a:r>
              <a:rPr lang="hu-HU" sz="1600" dirty="0" smtClean="0">
                <a:latin typeface="Comic Sans MS" pitchFamily="66" charset="0"/>
              </a:rPr>
              <a:t> </a:t>
            </a:r>
            <a:r>
              <a:rPr lang="hu-HU" sz="1600" dirty="0" err="1" smtClean="0">
                <a:latin typeface="Comic Sans MS" pitchFamily="66" charset="0"/>
              </a:rPr>
              <a:t>component</a:t>
            </a:r>
            <a:endParaRPr lang="hu-HU" sz="1600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r>
              <a:rPr lang="hu-HU" sz="2000" b="1" dirty="0" smtClean="0">
                <a:solidFill>
                  <a:srgbClr val="FF9900"/>
                </a:solidFill>
                <a:latin typeface="Comic Sans MS" pitchFamily="66" charset="0"/>
              </a:rPr>
              <a:t>Organization of </a:t>
            </a:r>
            <a:r>
              <a:rPr lang="hu-HU" sz="2000" b="1" dirty="0" err="1" smtClean="0">
                <a:solidFill>
                  <a:srgbClr val="FF9900"/>
                </a:solidFill>
                <a:latin typeface="Comic Sans MS" pitchFamily="66" charset="0"/>
              </a:rPr>
              <a:t>rRNA</a:t>
            </a:r>
            <a:r>
              <a:rPr lang="hu-HU" sz="2000" b="1" dirty="0" smtClean="0">
                <a:solidFill>
                  <a:srgbClr val="FF9900"/>
                </a:solidFill>
                <a:latin typeface="Comic Sans MS" pitchFamily="66" charset="0"/>
              </a:rPr>
              <a:t> and </a:t>
            </a:r>
            <a:r>
              <a:rPr lang="hu-HU" sz="2000" b="1" dirty="0" err="1" smtClean="0">
                <a:solidFill>
                  <a:srgbClr val="FF9900"/>
                </a:solidFill>
                <a:latin typeface="Comic Sans MS" pitchFamily="66" charset="0"/>
              </a:rPr>
              <a:t>ribosomal</a:t>
            </a:r>
            <a:r>
              <a:rPr lang="hu-HU" sz="2000" b="1" dirty="0" smtClean="0">
                <a:solidFill>
                  <a:srgbClr val="FF9900"/>
                </a:solidFill>
                <a:latin typeface="Comic Sans MS" pitchFamily="66" charset="0"/>
              </a:rPr>
              <a:t> </a:t>
            </a:r>
            <a:r>
              <a:rPr lang="hu-HU" sz="2000" b="1" dirty="0" err="1" smtClean="0">
                <a:solidFill>
                  <a:srgbClr val="FF9900"/>
                </a:solidFill>
                <a:latin typeface="Comic Sans MS" pitchFamily="66" charset="0"/>
              </a:rPr>
              <a:t>proteins</a:t>
            </a:r>
            <a:endParaRPr lang="hu-HU" sz="1600" dirty="0">
              <a:solidFill>
                <a:srgbClr val="FF9900"/>
              </a:solidFill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hu-HU" sz="16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53256" name="Rectangle 8"/>
          <p:cNvSpPr>
            <a:spLocks noChangeArrowheads="1"/>
          </p:cNvSpPr>
          <p:nvPr/>
        </p:nvSpPr>
        <p:spPr bwMode="auto">
          <a:xfrm>
            <a:off x="5545138" y="5445125"/>
            <a:ext cx="4572000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000" b="1" dirty="0" err="1">
                <a:latin typeface="Comic Sans MS" pitchFamily="66" charset="0"/>
              </a:rPr>
              <a:t>Nac</a:t>
            </a:r>
            <a:r>
              <a:rPr lang="hu-HU" sz="2000" b="1" dirty="0">
                <a:latin typeface="Comic Sans MS" pitchFamily="66" charset="0"/>
              </a:rPr>
              <a:t> </a:t>
            </a:r>
            <a:r>
              <a:rPr lang="hu-HU" sz="2000" dirty="0">
                <a:latin typeface="Comic Sans MS" pitchFamily="66" charset="0"/>
              </a:rPr>
              <a:t>= </a:t>
            </a:r>
            <a:r>
              <a:rPr lang="hu-HU" sz="2000" dirty="0" err="1" smtClean="0">
                <a:latin typeface="Comic Sans MS" pitchFamily="66" charset="0"/>
              </a:rPr>
              <a:t>nucleolar</a:t>
            </a:r>
            <a:r>
              <a:rPr lang="hu-HU" sz="2000" dirty="0" smtClean="0">
                <a:latin typeface="Comic Sans MS" pitchFamily="66" charset="0"/>
              </a:rPr>
              <a:t> </a:t>
            </a:r>
            <a:r>
              <a:rPr lang="hu-HU" sz="2000" dirty="0" err="1" smtClean="0">
                <a:latin typeface="Comic Sans MS" pitchFamily="66" charset="0"/>
              </a:rPr>
              <a:t>assciated</a:t>
            </a:r>
            <a:endParaRPr lang="hu-HU" sz="2000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r>
              <a:rPr lang="hu-HU" sz="2000" dirty="0">
                <a:latin typeface="Comic Sans MS" pitchFamily="66" charset="0"/>
              </a:rPr>
              <a:t>                 </a:t>
            </a:r>
            <a:r>
              <a:rPr lang="hu-HU" sz="2000" dirty="0" err="1" smtClean="0">
                <a:latin typeface="Comic Sans MS" pitchFamily="66" charset="0"/>
              </a:rPr>
              <a:t>ch</a:t>
            </a:r>
            <a:r>
              <a:rPr lang="hu-HU" sz="1800" dirty="0" err="1" smtClean="0">
                <a:latin typeface="Comic Sans MS" pitchFamily="66" charset="0"/>
              </a:rPr>
              <a:t>romatin</a:t>
            </a:r>
            <a:endParaRPr lang="hu-HU" sz="1800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r>
              <a:rPr lang="hu-HU" sz="1800" dirty="0">
                <a:latin typeface="Comic Sans MS" pitchFamily="66" charset="0"/>
              </a:rPr>
              <a:t>(</a:t>
            </a:r>
            <a:r>
              <a:rPr lang="hu-HU" sz="1800" dirty="0" err="1">
                <a:latin typeface="Comic Sans MS" pitchFamily="66" charset="0"/>
              </a:rPr>
              <a:t>PCh</a:t>
            </a:r>
            <a:r>
              <a:rPr lang="hu-HU" sz="1800" dirty="0">
                <a:latin typeface="Comic Sans MS" pitchFamily="66" charset="0"/>
              </a:rPr>
              <a:t> = </a:t>
            </a:r>
            <a:r>
              <a:rPr lang="hu-HU" sz="1800" dirty="0" err="1">
                <a:latin typeface="Comic Sans MS" pitchFamily="66" charset="0"/>
              </a:rPr>
              <a:t>pars</a:t>
            </a:r>
            <a:r>
              <a:rPr lang="hu-HU" sz="1800" dirty="0">
                <a:latin typeface="Comic Sans MS" pitchFamily="66" charset="0"/>
              </a:rPr>
              <a:t> </a:t>
            </a:r>
            <a:r>
              <a:rPr lang="hu-HU" sz="1800" dirty="0" err="1">
                <a:latin typeface="Comic Sans MS" pitchFamily="66" charset="0"/>
              </a:rPr>
              <a:t>chromosoma</a:t>
            </a:r>
            <a:r>
              <a:rPr lang="hu-HU" sz="1800" dirty="0">
                <a:latin typeface="Comic Sans MS" pitchFamily="66" charset="0"/>
              </a:rPr>
              <a:t>)</a:t>
            </a:r>
          </a:p>
        </p:txBody>
      </p:sp>
      <p:sp>
        <p:nvSpPr>
          <p:cNvPr id="53257" name="Line 9"/>
          <p:cNvSpPr>
            <a:spLocks noChangeShapeType="1"/>
          </p:cNvSpPr>
          <p:nvPr/>
        </p:nvSpPr>
        <p:spPr bwMode="auto">
          <a:xfrm flipH="1">
            <a:off x="3962400" y="1981200"/>
            <a:ext cx="1676400" cy="2133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53258" name="Line 10"/>
          <p:cNvSpPr>
            <a:spLocks noChangeShapeType="1"/>
          </p:cNvSpPr>
          <p:nvPr/>
        </p:nvSpPr>
        <p:spPr bwMode="auto">
          <a:xfrm flipH="1">
            <a:off x="1905000" y="457200"/>
            <a:ext cx="3505200" cy="2819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53259" name="Line 11"/>
          <p:cNvSpPr>
            <a:spLocks noChangeShapeType="1"/>
          </p:cNvSpPr>
          <p:nvPr/>
        </p:nvSpPr>
        <p:spPr bwMode="auto">
          <a:xfrm flipH="1">
            <a:off x="3124200" y="3657600"/>
            <a:ext cx="2514600" cy="1752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53260" name="Line 12"/>
          <p:cNvSpPr>
            <a:spLocks noChangeShapeType="1"/>
          </p:cNvSpPr>
          <p:nvPr/>
        </p:nvSpPr>
        <p:spPr bwMode="auto">
          <a:xfrm flipH="1" flipV="1">
            <a:off x="4724400" y="5410200"/>
            <a:ext cx="762000" cy="381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3" grpId="0"/>
      <p:bldP spid="53254" grpId="0"/>
      <p:bldP spid="53255" grpId="0"/>
      <p:bldP spid="53256" grpId="0"/>
      <p:bldP spid="53257" grpId="0" animBg="1"/>
      <p:bldP spid="53258" grpId="0" animBg="1"/>
      <p:bldP spid="53259" grpId="0" animBg="1"/>
      <p:bldP spid="5326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2" name="Rectangle 4"/>
          <p:cNvSpPr>
            <a:spLocks noChangeArrowheads="1"/>
          </p:cNvSpPr>
          <p:nvPr/>
        </p:nvSpPr>
        <p:spPr bwMode="auto">
          <a:xfrm>
            <a:off x="879475" y="228600"/>
            <a:ext cx="795762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32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Development</a:t>
            </a:r>
            <a:r>
              <a:rPr lang="hu-HU" sz="32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of </a:t>
            </a:r>
            <a:r>
              <a:rPr lang="hu-HU" sz="32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chromosomal</a:t>
            </a:r>
            <a:r>
              <a:rPr lang="hu-HU" sz="32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sz="32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territories</a:t>
            </a:r>
            <a:endParaRPr lang="en-GB" sz="3200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28675" name="Group 7"/>
          <p:cNvGrpSpPr>
            <a:grpSpLocks/>
          </p:cNvGrpSpPr>
          <p:nvPr/>
        </p:nvGrpSpPr>
        <p:grpSpPr bwMode="auto">
          <a:xfrm>
            <a:off x="914400" y="990600"/>
            <a:ext cx="7086600" cy="5643563"/>
            <a:chOff x="576" y="624"/>
            <a:chExt cx="4464" cy="3555"/>
          </a:xfrm>
        </p:grpSpPr>
        <p:pic>
          <p:nvPicPr>
            <p:cNvPr id="28676" name="Picture 3" descr="The image “http://upload.wikimedia.org/wikipedia/en/thumb/e/ee/Nucleus_%26_Chromatin_Territorial_Structure.jpg/727px-Nucleus_%26_Chromatin_Territorial_Structure.jpg” cannot be displayed, because it contains errors.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76" y="624"/>
              <a:ext cx="4308" cy="3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677" name="Text Box 5"/>
            <p:cNvSpPr txBox="1">
              <a:spLocks noChangeArrowheads="1"/>
            </p:cNvSpPr>
            <p:nvPr/>
          </p:nvSpPr>
          <p:spPr bwMode="auto">
            <a:xfrm>
              <a:off x="912" y="3312"/>
              <a:ext cx="1498" cy="83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sz="2000" dirty="0" err="1">
                  <a:latin typeface="Comic Sans MS" pitchFamily="66" charset="0"/>
                </a:rPr>
                <a:t>telomer</a:t>
              </a:r>
              <a:endParaRPr lang="hu-HU" sz="2000" dirty="0">
                <a:latin typeface="Comic Sans MS" pitchFamily="66" charset="0"/>
              </a:endParaRPr>
            </a:p>
            <a:p>
              <a:endParaRPr lang="hu-HU" sz="2000" dirty="0">
                <a:latin typeface="Comic Sans MS" pitchFamily="66" charset="0"/>
              </a:endParaRPr>
            </a:p>
            <a:p>
              <a:r>
                <a:rPr lang="hu-HU" sz="2000" dirty="0" smtClean="0">
                  <a:latin typeface="Comic Sans MS" pitchFamily="66" charset="0"/>
                </a:rPr>
                <a:t>„</a:t>
              </a:r>
              <a:r>
                <a:rPr lang="hu-HU" sz="2000" dirty="0" err="1" smtClean="0">
                  <a:latin typeface="Comic Sans MS" pitchFamily="66" charset="0"/>
                </a:rPr>
                <a:t>insulator</a:t>
              </a:r>
              <a:r>
                <a:rPr lang="hu-HU" sz="2000" dirty="0" smtClean="0">
                  <a:latin typeface="Comic Sans MS" pitchFamily="66" charset="0"/>
                </a:rPr>
                <a:t>” </a:t>
              </a:r>
              <a:r>
                <a:rPr lang="hu-HU" sz="2000" dirty="0">
                  <a:latin typeface="Comic Sans MS" pitchFamily="66" charset="0"/>
                </a:rPr>
                <a:t>protein</a:t>
              </a:r>
            </a:p>
            <a:p>
              <a:r>
                <a:rPr lang="hu-HU" sz="2000" dirty="0" err="1">
                  <a:latin typeface="Comic Sans MS" pitchFamily="66" charset="0"/>
                </a:rPr>
                <a:t>c</a:t>
              </a:r>
              <a:r>
                <a:rPr lang="hu-HU" sz="2000" dirty="0" err="1" smtClean="0">
                  <a:latin typeface="Comic Sans MS" pitchFamily="66" charset="0"/>
                </a:rPr>
                <a:t>omplex</a:t>
              </a:r>
              <a:endParaRPr lang="en-GB" sz="2000" dirty="0">
                <a:latin typeface="Comic Sans MS" pitchFamily="66" charset="0"/>
              </a:endParaRPr>
            </a:p>
          </p:txBody>
        </p:sp>
        <p:sp>
          <p:nvSpPr>
            <p:cNvPr id="28678" name="Text Box 6"/>
            <p:cNvSpPr txBox="1">
              <a:spLocks noChangeArrowheads="1"/>
            </p:cNvSpPr>
            <p:nvPr/>
          </p:nvSpPr>
          <p:spPr bwMode="auto">
            <a:xfrm>
              <a:off x="2880" y="3312"/>
              <a:ext cx="2160" cy="75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hu-HU" sz="1800" dirty="0" err="1" smtClean="0">
                  <a:latin typeface="Comic Sans MS" pitchFamily="66" charset="0"/>
                </a:rPr>
                <a:t>chromatin-fibre</a:t>
              </a:r>
              <a:endParaRPr lang="hu-HU" sz="1800" dirty="0">
                <a:latin typeface="Comic Sans MS" pitchFamily="66" charset="0"/>
              </a:endParaRPr>
            </a:p>
            <a:p>
              <a:r>
                <a:rPr lang="hu-HU" sz="1800" dirty="0" err="1" smtClean="0">
                  <a:latin typeface="Comic Sans MS" pitchFamily="66" charset="0"/>
                </a:rPr>
                <a:t>organizing</a:t>
              </a:r>
              <a:endParaRPr lang="hu-HU" sz="1800" dirty="0">
                <a:latin typeface="Comic Sans MS" pitchFamily="66" charset="0"/>
              </a:endParaRPr>
            </a:p>
            <a:p>
              <a:r>
                <a:rPr lang="hu-HU" sz="1800" dirty="0" err="1">
                  <a:latin typeface="Comic Sans MS" pitchFamily="66" charset="0"/>
                </a:rPr>
                <a:t>multiprotein</a:t>
              </a:r>
              <a:endParaRPr lang="hu-HU" sz="1800" dirty="0">
                <a:latin typeface="Comic Sans MS" pitchFamily="66" charset="0"/>
              </a:endParaRPr>
            </a:p>
            <a:p>
              <a:r>
                <a:rPr lang="hu-HU" sz="1800" dirty="0" err="1">
                  <a:latin typeface="Comic Sans MS" pitchFamily="66" charset="0"/>
                </a:rPr>
                <a:t>c</a:t>
              </a:r>
              <a:r>
                <a:rPr lang="hu-HU" sz="1800" dirty="0" err="1" smtClean="0">
                  <a:latin typeface="Comic Sans MS" pitchFamily="66" charset="0"/>
                </a:rPr>
                <a:t>omplex</a:t>
              </a:r>
              <a:endParaRPr lang="en-GB" sz="1800" dirty="0">
                <a:latin typeface="Comic Sans MS" pitchFamily="66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hu-HU" smtClean="0"/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 cstate="print">
            <a:lum bright="-12000" contrast="26000"/>
          </a:blip>
          <a:srcRect/>
          <a:stretch>
            <a:fillRect/>
          </a:stretch>
        </p:blipFill>
        <p:spPr bwMode="auto">
          <a:xfrm>
            <a:off x="1066800" y="981075"/>
            <a:ext cx="7086600" cy="534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298450" y="188913"/>
            <a:ext cx="88455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000" b="1" dirty="0" err="1" smtClean="0">
                <a:solidFill>
                  <a:srgbClr val="FF9900"/>
                </a:solidFill>
                <a:latin typeface="Comic Sans MS" pitchFamily="66" charset="0"/>
              </a:rPr>
              <a:t>Chromosomal</a:t>
            </a:r>
            <a:r>
              <a:rPr lang="hu-HU" sz="2000" b="1" dirty="0" smtClean="0">
                <a:solidFill>
                  <a:srgbClr val="FF9900"/>
                </a:solidFill>
                <a:latin typeface="Comic Sans MS" pitchFamily="66" charset="0"/>
              </a:rPr>
              <a:t> </a:t>
            </a:r>
            <a:r>
              <a:rPr lang="hu-HU" sz="2000" b="1" dirty="0" err="1" smtClean="0">
                <a:solidFill>
                  <a:srgbClr val="FF9900"/>
                </a:solidFill>
                <a:latin typeface="Comic Sans MS" pitchFamily="66" charset="0"/>
              </a:rPr>
              <a:t>territories</a:t>
            </a:r>
            <a:r>
              <a:rPr lang="hu-HU" sz="2000" b="1" dirty="0" smtClean="0">
                <a:solidFill>
                  <a:srgbClr val="FF9900"/>
                </a:solidFill>
                <a:latin typeface="Comic Sans MS" pitchFamily="66" charset="0"/>
              </a:rPr>
              <a:t> </a:t>
            </a:r>
            <a:r>
              <a:rPr lang="hu-HU" sz="2000" dirty="0" smtClean="0">
                <a:latin typeface="Comic Sans MS" pitchFamily="66" charset="0"/>
              </a:rPr>
              <a:t>- </a:t>
            </a:r>
            <a:r>
              <a:rPr lang="en-US" sz="2000" dirty="0" smtClean="0">
                <a:latin typeface="Comic Sans MS" pitchFamily="66" charset="0"/>
              </a:rPr>
              <a:t>a particular chromosome is located in </a:t>
            </a:r>
            <a:r>
              <a:rPr lang="hu-HU" sz="2000" dirty="0" smtClean="0">
                <a:latin typeface="Comic Sans MS" pitchFamily="66" charset="0"/>
              </a:rPr>
              <a:t> </a:t>
            </a:r>
            <a:r>
              <a:rPr lang="en-US" sz="2000" dirty="0" smtClean="0">
                <a:latin typeface="Comic Sans MS" pitchFamily="66" charset="0"/>
              </a:rPr>
              <a:t>a specific region of the nucleus</a:t>
            </a:r>
            <a:endParaRPr lang="hu-HU" sz="20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Navigating the epigenetic landscape of pluripotent stem cell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7400" y="1773238"/>
            <a:ext cx="3095625" cy="397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4" descr="Dynamic genome architecture in the nuclear space: regulation of gene expression in three dimension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125538"/>
            <a:ext cx="5286375" cy="517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Egyenes összekötő 4"/>
          <p:cNvCxnSpPr/>
          <p:nvPr/>
        </p:nvCxnSpPr>
        <p:spPr>
          <a:xfrm>
            <a:off x="5651500" y="1052513"/>
            <a:ext cx="0" cy="525621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50825" y="0"/>
            <a:ext cx="835342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Linkage of chromosome territories to parts of the nucleus</a:t>
            </a:r>
            <a:endParaRPr lang="hu-HU" sz="2800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1043608" y="188640"/>
            <a:ext cx="680506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32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Development</a:t>
            </a:r>
            <a:r>
              <a:rPr lang="hu-HU" sz="32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of </a:t>
            </a:r>
            <a:r>
              <a:rPr lang="hu-HU" sz="32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nucleus</a:t>
            </a:r>
            <a:r>
              <a:rPr lang="hu-HU" sz="32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- </a:t>
            </a:r>
            <a:r>
              <a:rPr lang="hu-HU" sz="32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Theories</a:t>
            </a:r>
            <a:endParaRPr lang="en-GB" sz="3200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11267" name="Group 47"/>
          <p:cNvGrpSpPr>
            <a:grpSpLocks/>
          </p:cNvGrpSpPr>
          <p:nvPr/>
        </p:nvGrpSpPr>
        <p:grpSpPr bwMode="auto">
          <a:xfrm>
            <a:off x="395288" y="1196975"/>
            <a:ext cx="7694612" cy="2446338"/>
            <a:chOff x="249" y="754"/>
            <a:chExt cx="4847" cy="1541"/>
          </a:xfrm>
        </p:grpSpPr>
        <p:grpSp>
          <p:nvGrpSpPr>
            <p:cNvPr id="11289" name="Group 39"/>
            <p:cNvGrpSpPr>
              <a:grpSpLocks/>
            </p:cNvGrpSpPr>
            <p:nvPr/>
          </p:nvGrpSpPr>
          <p:grpSpPr bwMode="auto">
            <a:xfrm>
              <a:off x="748" y="1071"/>
              <a:ext cx="4348" cy="1224"/>
              <a:chOff x="748" y="845"/>
              <a:chExt cx="4348" cy="1480"/>
            </a:xfrm>
          </p:grpSpPr>
          <p:sp>
            <p:nvSpPr>
              <p:cNvPr id="11293" name="Oval 3"/>
              <p:cNvSpPr>
                <a:spLocks noChangeArrowheads="1"/>
              </p:cNvSpPr>
              <p:nvPr/>
            </p:nvSpPr>
            <p:spPr bwMode="auto">
              <a:xfrm>
                <a:off x="748" y="845"/>
                <a:ext cx="952" cy="1406"/>
              </a:xfrm>
              <a:prstGeom prst="ellipse">
                <a:avLst/>
              </a:prstGeom>
              <a:solidFill>
                <a:srgbClr val="FFFF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1294" name="Freeform 5"/>
              <p:cNvSpPr>
                <a:spLocks/>
              </p:cNvSpPr>
              <p:nvPr/>
            </p:nvSpPr>
            <p:spPr bwMode="auto">
              <a:xfrm>
                <a:off x="1156" y="1390"/>
                <a:ext cx="239" cy="380"/>
              </a:xfrm>
              <a:custGeom>
                <a:avLst/>
                <a:gdLst>
                  <a:gd name="T0" fmla="*/ 5 w 415"/>
                  <a:gd name="T1" fmla="*/ 12 h 655"/>
                  <a:gd name="T2" fmla="*/ 2 w 415"/>
                  <a:gd name="T3" fmla="*/ 8 h 655"/>
                  <a:gd name="T4" fmla="*/ 7 w 415"/>
                  <a:gd name="T5" fmla="*/ 17 h 655"/>
                  <a:gd name="T6" fmla="*/ 10 w 415"/>
                  <a:gd name="T7" fmla="*/ 24 h 655"/>
                  <a:gd name="T8" fmla="*/ 12 w 415"/>
                  <a:gd name="T9" fmla="*/ 22 h 655"/>
                  <a:gd name="T10" fmla="*/ 13 w 415"/>
                  <a:gd name="T11" fmla="*/ 21 h 655"/>
                  <a:gd name="T12" fmla="*/ 14 w 415"/>
                  <a:gd name="T13" fmla="*/ 17 h 655"/>
                  <a:gd name="T14" fmla="*/ 13 w 415"/>
                  <a:gd name="T15" fmla="*/ 17 h 655"/>
                  <a:gd name="T16" fmla="*/ 10 w 415"/>
                  <a:gd name="T17" fmla="*/ 18 h 655"/>
                  <a:gd name="T18" fmla="*/ 8 w 415"/>
                  <a:gd name="T19" fmla="*/ 19 h 655"/>
                  <a:gd name="T20" fmla="*/ 6 w 415"/>
                  <a:gd name="T21" fmla="*/ 23 h 655"/>
                  <a:gd name="T22" fmla="*/ 5 w 415"/>
                  <a:gd name="T23" fmla="*/ 18 h 655"/>
                  <a:gd name="T24" fmla="*/ 7 w 415"/>
                  <a:gd name="T25" fmla="*/ 17 h 655"/>
                  <a:gd name="T26" fmla="*/ 12 w 415"/>
                  <a:gd name="T27" fmla="*/ 17 h 655"/>
                  <a:gd name="T28" fmla="*/ 2 w 415"/>
                  <a:gd name="T29" fmla="*/ 14 h 655"/>
                  <a:gd name="T30" fmla="*/ 3 w 415"/>
                  <a:gd name="T31" fmla="*/ 13 h 655"/>
                  <a:gd name="T32" fmla="*/ 4 w 415"/>
                  <a:gd name="T33" fmla="*/ 12 h 655"/>
                  <a:gd name="T34" fmla="*/ 9 w 415"/>
                  <a:gd name="T35" fmla="*/ 11 h 655"/>
                  <a:gd name="T36" fmla="*/ 14 w 415"/>
                  <a:gd name="T37" fmla="*/ 9 h 655"/>
                  <a:gd name="T38" fmla="*/ 12 w 415"/>
                  <a:gd name="T39" fmla="*/ 5 h 655"/>
                  <a:gd name="T40" fmla="*/ 8 w 415"/>
                  <a:gd name="T41" fmla="*/ 5 h 655"/>
                  <a:gd name="T42" fmla="*/ 6 w 415"/>
                  <a:gd name="T43" fmla="*/ 6 h 655"/>
                  <a:gd name="T44" fmla="*/ 7 w 415"/>
                  <a:gd name="T45" fmla="*/ 9 h 655"/>
                  <a:gd name="T46" fmla="*/ 10 w 415"/>
                  <a:gd name="T47" fmla="*/ 9 h 655"/>
                  <a:gd name="T48" fmla="*/ 12 w 415"/>
                  <a:gd name="T49" fmla="*/ 8 h 655"/>
                  <a:gd name="T50" fmla="*/ 8 w 415"/>
                  <a:gd name="T51" fmla="*/ 5 h 655"/>
                  <a:gd name="T52" fmla="*/ 7 w 415"/>
                  <a:gd name="T53" fmla="*/ 4 h 655"/>
                  <a:gd name="T54" fmla="*/ 5 w 415"/>
                  <a:gd name="T55" fmla="*/ 3 h 655"/>
                  <a:gd name="T56" fmla="*/ 5 w 415"/>
                  <a:gd name="T57" fmla="*/ 2 h 655"/>
                  <a:gd name="T58" fmla="*/ 8 w 415"/>
                  <a:gd name="T59" fmla="*/ 1 h 655"/>
                  <a:gd name="T60" fmla="*/ 10 w 415"/>
                  <a:gd name="T61" fmla="*/ 1 h 65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415"/>
                  <a:gd name="T94" fmla="*/ 0 h 655"/>
                  <a:gd name="T95" fmla="*/ 415 w 415"/>
                  <a:gd name="T96" fmla="*/ 655 h 655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415" h="655">
                    <a:moveTo>
                      <a:pt x="128" y="296"/>
                    </a:moveTo>
                    <a:cubicBezTo>
                      <a:pt x="0" y="280"/>
                      <a:pt x="1" y="301"/>
                      <a:pt x="64" y="206"/>
                    </a:cubicBezTo>
                    <a:cubicBezTo>
                      <a:pt x="252" y="249"/>
                      <a:pt x="206" y="236"/>
                      <a:pt x="192" y="450"/>
                    </a:cubicBezTo>
                    <a:cubicBezTo>
                      <a:pt x="199" y="541"/>
                      <a:pt x="166" y="655"/>
                      <a:pt x="281" y="616"/>
                    </a:cubicBezTo>
                    <a:cubicBezTo>
                      <a:pt x="290" y="603"/>
                      <a:pt x="296" y="589"/>
                      <a:pt x="307" y="578"/>
                    </a:cubicBezTo>
                    <a:cubicBezTo>
                      <a:pt x="318" y="567"/>
                      <a:pt x="335" y="564"/>
                      <a:pt x="345" y="552"/>
                    </a:cubicBezTo>
                    <a:cubicBezTo>
                      <a:pt x="364" y="530"/>
                      <a:pt x="375" y="490"/>
                      <a:pt x="384" y="462"/>
                    </a:cubicBezTo>
                    <a:cubicBezTo>
                      <a:pt x="371" y="458"/>
                      <a:pt x="359" y="448"/>
                      <a:pt x="345" y="450"/>
                    </a:cubicBezTo>
                    <a:cubicBezTo>
                      <a:pt x="318" y="453"/>
                      <a:pt x="268" y="475"/>
                      <a:pt x="268" y="475"/>
                    </a:cubicBezTo>
                    <a:cubicBezTo>
                      <a:pt x="255" y="484"/>
                      <a:pt x="238" y="488"/>
                      <a:pt x="230" y="501"/>
                    </a:cubicBezTo>
                    <a:cubicBezTo>
                      <a:pt x="155" y="621"/>
                      <a:pt x="251" y="547"/>
                      <a:pt x="166" y="603"/>
                    </a:cubicBezTo>
                    <a:cubicBezTo>
                      <a:pt x="103" y="581"/>
                      <a:pt x="93" y="592"/>
                      <a:pt x="140" y="475"/>
                    </a:cubicBezTo>
                    <a:cubicBezTo>
                      <a:pt x="145" y="462"/>
                      <a:pt x="165" y="464"/>
                      <a:pt x="179" y="462"/>
                    </a:cubicBezTo>
                    <a:cubicBezTo>
                      <a:pt x="226" y="456"/>
                      <a:pt x="273" y="454"/>
                      <a:pt x="320" y="450"/>
                    </a:cubicBezTo>
                    <a:cubicBezTo>
                      <a:pt x="415" y="302"/>
                      <a:pt x="147" y="364"/>
                      <a:pt x="51" y="360"/>
                    </a:cubicBezTo>
                    <a:cubicBezTo>
                      <a:pt x="64" y="351"/>
                      <a:pt x="78" y="345"/>
                      <a:pt x="89" y="334"/>
                    </a:cubicBezTo>
                    <a:cubicBezTo>
                      <a:pt x="100" y="323"/>
                      <a:pt x="100" y="300"/>
                      <a:pt x="115" y="296"/>
                    </a:cubicBezTo>
                    <a:cubicBezTo>
                      <a:pt x="160" y="282"/>
                      <a:pt x="209" y="287"/>
                      <a:pt x="256" y="283"/>
                    </a:cubicBezTo>
                    <a:cubicBezTo>
                      <a:pt x="349" y="252"/>
                      <a:pt x="313" y="277"/>
                      <a:pt x="371" y="219"/>
                    </a:cubicBezTo>
                    <a:cubicBezTo>
                      <a:pt x="391" y="160"/>
                      <a:pt x="394" y="149"/>
                      <a:pt x="332" y="130"/>
                    </a:cubicBezTo>
                    <a:cubicBezTo>
                      <a:pt x="294" y="134"/>
                      <a:pt x="255" y="136"/>
                      <a:pt x="217" y="142"/>
                    </a:cubicBezTo>
                    <a:cubicBezTo>
                      <a:pt x="200" y="145"/>
                      <a:pt x="173" y="139"/>
                      <a:pt x="166" y="155"/>
                    </a:cubicBezTo>
                    <a:cubicBezTo>
                      <a:pt x="156" y="179"/>
                      <a:pt x="175" y="206"/>
                      <a:pt x="179" y="232"/>
                    </a:cubicBezTo>
                    <a:cubicBezTo>
                      <a:pt x="209" y="228"/>
                      <a:pt x="239" y="225"/>
                      <a:pt x="268" y="219"/>
                    </a:cubicBezTo>
                    <a:cubicBezTo>
                      <a:pt x="281" y="216"/>
                      <a:pt x="302" y="219"/>
                      <a:pt x="307" y="206"/>
                    </a:cubicBezTo>
                    <a:cubicBezTo>
                      <a:pt x="331" y="146"/>
                      <a:pt x="248" y="140"/>
                      <a:pt x="217" y="130"/>
                    </a:cubicBezTo>
                    <a:cubicBezTo>
                      <a:pt x="204" y="121"/>
                      <a:pt x="193" y="110"/>
                      <a:pt x="179" y="104"/>
                    </a:cubicBezTo>
                    <a:cubicBezTo>
                      <a:pt x="163" y="97"/>
                      <a:pt x="139" y="105"/>
                      <a:pt x="128" y="91"/>
                    </a:cubicBezTo>
                    <a:cubicBezTo>
                      <a:pt x="120" y="80"/>
                      <a:pt x="129" y="61"/>
                      <a:pt x="140" y="53"/>
                    </a:cubicBezTo>
                    <a:cubicBezTo>
                      <a:pt x="162" y="37"/>
                      <a:pt x="194" y="42"/>
                      <a:pt x="217" y="27"/>
                    </a:cubicBezTo>
                    <a:cubicBezTo>
                      <a:pt x="259" y="0"/>
                      <a:pt x="241" y="2"/>
                      <a:pt x="268" y="2"/>
                    </a:cubicBezTo>
                  </a:path>
                </a:pathLst>
              </a:custGeom>
              <a:noFill/>
              <a:ln w="38100" cmpd="sng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grpSp>
            <p:nvGrpSpPr>
              <p:cNvPr id="11295" name="Group 19"/>
              <p:cNvGrpSpPr>
                <a:grpSpLocks/>
              </p:cNvGrpSpPr>
              <p:nvPr/>
            </p:nvGrpSpPr>
            <p:grpSpPr bwMode="auto">
              <a:xfrm>
                <a:off x="2426" y="852"/>
                <a:ext cx="952" cy="1406"/>
                <a:chOff x="2426" y="799"/>
                <a:chExt cx="952" cy="1406"/>
              </a:xfrm>
            </p:grpSpPr>
            <p:sp>
              <p:nvSpPr>
                <p:cNvPr id="11301" name="Oval 8"/>
                <p:cNvSpPr>
                  <a:spLocks noChangeArrowheads="1"/>
                </p:cNvSpPr>
                <p:nvPr/>
              </p:nvSpPr>
              <p:spPr bwMode="auto">
                <a:xfrm>
                  <a:off x="2426" y="799"/>
                  <a:ext cx="952" cy="1406"/>
                </a:xfrm>
                <a:prstGeom prst="ellipse">
                  <a:avLst/>
                </a:prstGeom>
                <a:solidFill>
                  <a:srgbClr val="FFFF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1302" name="Freeform 9"/>
                <p:cNvSpPr>
                  <a:spLocks/>
                </p:cNvSpPr>
                <p:nvPr/>
              </p:nvSpPr>
              <p:spPr bwMode="auto">
                <a:xfrm>
                  <a:off x="2835" y="1389"/>
                  <a:ext cx="238" cy="335"/>
                </a:xfrm>
                <a:custGeom>
                  <a:avLst/>
                  <a:gdLst>
                    <a:gd name="T0" fmla="*/ 5 w 415"/>
                    <a:gd name="T1" fmla="*/ 5 h 655"/>
                    <a:gd name="T2" fmla="*/ 2 w 415"/>
                    <a:gd name="T3" fmla="*/ 4 h 655"/>
                    <a:gd name="T4" fmla="*/ 7 w 415"/>
                    <a:gd name="T5" fmla="*/ 8 h 655"/>
                    <a:gd name="T6" fmla="*/ 10 w 415"/>
                    <a:gd name="T7" fmla="*/ 11 h 655"/>
                    <a:gd name="T8" fmla="*/ 11 w 415"/>
                    <a:gd name="T9" fmla="*/ 10 h 655"/>
                    <a:gd name="T10" fmla="*/ 12 w 415"/>
                    <a:gd name="T11" fmla="*/ 10 h 655"/>
                    <a:gd name="T12" fmla="*/ 14 w 415"/>
                    <a:gd name="T13" fmla="*/ 8 h 655"/>
                    <a:gd name="T14" fmla="*/ 12 w 415"/>
                    <a:gd name="T15" fmla="*/ 8 h 655"/>
                    <a:gd name="T16" fmla="*/ 10 w 415"/>
                    <a:gd name="T17" fmla="*/ 8 h 655"/>
                    <a:gd name="T18" fmla="*/ 8 w 415"/>
                    <a:gd name="T19" fmla="*/ 9 h 655"/>
                    <a:gd name="T20" fmla="*/ 6 w 415"/>
                    <a:gd name="T21" fmla="*/ 11 h 655"/>
                    <a:gd name="T22" fmla="*/ 5 w 415"/>
                    <a:gd name="T23" fmla="*/ 8 h 655"/>
                    <a:gd name="T24" fmla="*/ 6 w 415"/>
                    <a:gd name="T25" fmla="*/ 8 h 655"/>
                    <a:gd name="T26" fmla="*/ 11 w 415"/>
                    <a:gd name="T27" fmla="*/ 8 h 655"/>
                    <a:gd name="T28" fmla="*/ 2 w 415"/>
                    <a:gd name="T29" fmla="*/ 7 h 655"/>
                    <a:gd name="T30" fmla="*/ 3 w 415"/>
                    <a:gd name="T31" fmla="*/ 6 h 655"/>
                    <a:gd name="T32" fmla="*/ 4 w 415"/>
                    <a:gd name="T33" fmla="*/ 5 h 655"/>
                    <a:gd name="T34" fmla="*/ 9 w 415"/>
                    <a:gd name="T35" fmla="*/ 5 h 655"/>
                    <a:gd name="T36" fmla="*/ 13 w 415"/>
                    <a:gd name="T37" fmla="*/ 4 h 655"/>
                    <a:gd name="T38" fmla="*/ 12 w 415"/>
                    <a:gd name="T39" fmla="*/ 3 h 655"/>
                    <a:gd name="T40" fmla="*/ 8 w 415"/>
                    <a:gd name="T41" fmla="*/ 3 h 655"/>
                    <a:gd name="T42" fmla="*/ 6 w 415"/>
                    <a:gd name="T43" fmla="*/ 3 h 655"/>
                    <a:gd name="T44" fmla="*/ 6 w 415"/>
                    <a:gd name="T45" fmla="*/ 4 h 655"/>
                    <a:gd name="T46" fmla="*/ 10 w 415"/>
                    <a:gd name="T47" fmla="*/ 4 h 655"/>
                    <a:gd name="T48" fmla="*/ 11 w 415"/>
                    <a:gd name="T49" fmla="*/ 4 h 655"/>
                    <a:gd name="T50" fmla="*/ 8 w 415"/>
                    <a:gd name="T51" fmla="*/ 3 h 655"/>
                    <a:gd name="T52" fmla="*/ 6 w 415"/>
                    <a:gd name="T53" fmla="*/ 2 h 655"/>
                    <a:gd name="T54" fmla="*/ 5 w 415"/>
                    <a:gd name="T55" fmla="*/ 2 h 655"/>
                    <a:gd name="T56" fmla="*/ 5 w 415"/>
                    <a:gd name="T57" fmla="*/ 1 h 655"/>
                    <a:gd name="T58" fmla="*/ 8 w 415"/>
                    <a:gd name="T59" fmla="*/ 1 h 655"/>
                    <a:gd name="T60" fmla="*/ 10 w 415"/>
                    <a:gd name="T61" fmla="*/ 1 h 655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415"/>
                    <a:gd name="T94" fmla="*/ 0 h 655"/>
                    <a:gd name="T95" fmla="*/ 415 w 415"/>
                    <a:gd name="T96" fmla="*/ 655 h 655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415" h="655">
                      <a:moveTo>
                        <a:pt x="128" y="296"/>
                      </a:moveTo>
                      <a:cubicBezTo>
                        <a:pt x="0" y="280"/>
                        <a:pt x="1" y="301"/>
                        <a:pt x="64" y="206"/>
                      </a:cubicBezTo>
                      <a:cubicBezTo>
                        <a:pt x="252" y="249"/>
                        <a:pt x="206" y="236"/>
                        <a:pt x="192" y="450"/>
                      </a:cubicBezTo>
                      <a:cubicBezTo>
                        <a:pt x="199" y="541"/>
                        <a:pt x="166" y="655"/>
                        <a:pt x="281" y="616"/>
                      </a:cubicBezTo>
                      <a:cubicBezTo>
                        <a:pt x="290" y="603"/>
                        <a:pt x="296" y="589"/>
                        <a:pt x="307" y="578"/>
                      </a:cubicBezTo>
                      <a:cubicBezTo>
                        <a:pt x="318" y="567"/>
                        <a:pt x="335" y="564"/>
                        <a:pt x="345" y="552"/>
                      </a:cubicBezTo>
                      <a:cubicBezTo>
                        <a:pt x="364" y="530"/>
                        <a:pt x="375" y="490"/>
                        <a:pt x="384" y="462"/>
                      </a:cubicBezTo>
                      <a:cubicBezTo>
                        <a:pt x="371" y="458"/>
                        <a:pt x="359" y="448"/>
                        <a:pt x="345" y="450"/>
                      </a:cubicBezTo>
                      <a:cubicBezTo>
                        <a:pt x="318" y="453"/>
                        <a:pt x="268" y="475"/>
                        <a:pt x="268" y="475"/>
                      </a:cubicBezTo>
                      <a:cubicBezTo>
                        <a:pt x="255" y="484"/>
                        <a:pt x="238" y="488"/>
                        <a:pt x="230" y="501"/>
                      </a:cubicBezTo>
                      <a:cubicBezTo>
                        <a:pt x="155" y="621"/>
                        <a:pt x="251" y="547"/>
                        <a:pt x="166" y="603"/>
                      </a:cubicBezTo>
                      <a:cubicBezTo>
                        <a:pt x="103" y="581"/>
                        <a:pt x="93" y="592"/>
                        <a:pt x="140" y="475"/>
                      </a:cubicBezTo>
                      <a:cubicBezTo>
                        <a:pt x="145" y="462"/>
                        <a:pt x="165" y="464"/>
                        <a:pt x="179" y="462"/>
                      </a:cubicBezTo>
                      <a:cubicBezTo>
                        <a:pt x="226" y="456"/>
                        <a:pt x="273" y="454"/>
                        <a:pt x="320" y="450"/>
                      </a:cubicBezTo>
                      <a:cubicBezTo>
                        <a:pt x="415" y="302"/>
                        <a:pt x="147" y="364"/>
                        <a:pt x="51" y="360"/>
                      </a:cubicBezTo>
                      <a:cubicBezTo>
                        <a:pt x="64" y="351"/>
                        <a:pt x="78" y="345"/>
                        <a:pt x="89" y="334"/>
                      </a:cubicBezTo>
                      <a:cubicBezTo>
                        <a:pt x="100" y="323"/>
                        <a:pt x="100" y="300"/>
                        <a:pt x="115" y="296"/>
                      </a:cubicBezTo>
                      <a:cubicBezTo>
                        <a:pt x="160" y="282"/>
                        <a:pt x="209" y="287"/>
                        <a:pt x="256" y="283"/>
                      </a:cubicBezTo>
                      <a:cubicBezTo>
                        <a:pt x="349" y="252"/>
                        <a:pt x="313" y="277"/>
                        <a:pt x="371" y="219"/>
                      </a:cubicBezTo>
                      <a:cubicBezTo>
                        <a:pt x="391" y="160"/>
                        <a:pt x="394" y="149"/>
                        <a:pt x="332" y="130"/>
                      </a:cubicBezTo>
                      <a:cubicBezTo>
                        <a:pt x="294" y="134"/>
                        <a:pt x="255" y="136"/>
                        <a:pt x="217" y="142"/>
                      </a:cubicBezTo>
                      <a:cubicBezTo>
                        <a:pt x="200" y="145"/>
                        <a:pt x="173" y="139"/>
                        <a:pt x="166" y="155"/>
                      </a:cubicBezTo>
                      <a:cubicBezTo>
                        <a:pt x="156" y="179"/>
                        <a:pt x="175" y="206"/>
                        <a:pt x="179" y="232"/>
                      </a:cubicBezTo>
                      <a:cubicBezTo>
                        <a:pt x="209" y="228"/>
                        <a:pt x="239" y="225"/>
                        <a:pt x="268" y="219"/>
                      </a:cubicBezTo>
                      <a:cubicBezTo>
                        <a:pt x="281" y="216"/>
                        <a:pt x="302" y="219"/>
                        <a:pt x="307" y="206"/>
                      </a:cubicBezTo>
                      <a:cubicBezTo>
                        <a:pt x="331" y="146"/>
                        <a:pt x="248" y="140"/>
                        <a:pt x="217" y="130"/>
                      </a:cubicBezTo>
                      <a:cubicBezTo>
                        <a:pt x="204" y="121"/>
                        <a:pt x="193" y="110"/>
                        <a:pt x="179" y="104"/>
                      </a:cubicBezTo>
                      <a:cubicBezTo>
                        <a:pt x="163" y="97"/>
                        <a:pt x="139" y="105"/>
                        <a:pt x="128" y="91"/>
                      </a:cubicBezTo>
                      <a:cubicBezTo>
                        <a:pt x="120" y="80"/>
                        <a:pt x="129" y="61"/>
                        <a:pt x="140" y="53"/>
                      </a:cubicBezTo>
                      <a:cubicBezTo>
                        <a:pt x="162" y="37"/>
                        <a:pt x="194" y="42"/>
                        <a:pt x="217" y="27"/>
                      </a:cubicBezTo>
                      <a:cubicBezTo>
                        <a:pt x="259" y="0"/>
                        <a:pt x="241" y="2"/>
                        <a:pt x="268" y="2"/>
                      </a:cubicBezTo>
                    </a:path>
                  </a:pathLst>
                </a:custGeom>
                <a:noFill/>
                <a:ln w="38100" cmpd="sng">
                  <a:solidFill>
                    <a:srgbClr val="FF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u-HU"/>
                </a:p>
              </p:txBody>
            </p:sp>
            <p:grpSp>
              <p:nvGrpSpPr>
                <p:cNvPr id="11303" name="Group 13"/>
                <p:cNvGrpSpPr>
                  <a:grpSpLocks/>
                </p:cNvGrpSpPr>
                <p:nvPr/>
              </p:nvGrpSpPr>
              <p:grpSpPr bwMode="auto">
                <a:xfrm>
                  <a:off x="2725" y="1279"/>
                  <a:ext cx="454" cy="544"/>
                  <a:chOff x="4254" y="1084"/>
                  <a:chExt cx="816" cy="862"/>
                </a:xfrm>
              </p:grpSpPr>
              <p:sp>
                <p:nvSpPr>
                  <p:cNvPr id="11304" name="Oval 10"/>
                  <p:cNvSpPr>
                    <a:spLocks noChangeArrowheads="1"/>
                  </p:cNvSpPr>
                  <p:nvPr/>
                </p:nvSpPr>
                <p:spPr bwMode="auto">
                  <a:xfrm>
                    <a:off x="4344" y="1152"/>
                    <a:ext cx="638" cy="718"/>
                  </a:xfrm>
                  <a:prstGeom prst="ellipse">
                    <a:avLst/>
                  </a:prstGeom>
                  <a:noFill/>
                  <a:ln w="57150">
                    <a:solidFill>
                      <a:srgbClr val="FF9900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1305" name="Oval 11"/>
                  <p:cNvSpPr>
                    <a:spLocks noChangeArrowheads="1"/>
                  </p:cNvSpPr>
                  <p:nvPr/>
                </p:nvSpPr>
                <p:spPr bwMode="auto">
                  <a:xfrm>
                    <a:off x="4254" y="1084"/>
                    <a:ext cx="816" cy="862"/>
                  </a:xfrm>
                  <a:prstGeom prst="ellipse">
                    <a:avLst/>
                  </a:prstGeom>
                  <a:noFill/>
                  <a:ln w="57150">
                    <a:solidFill>
                      <a:srgbClr val="FF9900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</p:grpSp>
          <p:sp>
            <p:nvSpPr>
              <p:cNvPr id="11296" name="Oval 6"/>
              <p:cNvSpPr>
                <a:spLocks noChangeArrowheads="1"/>
              </p:cNvSpPr>
              <p:nvPr/>
            </p:nvSpPr>
            <p:spPr bwMode="auto">
              <a:xfrm>
                <a:off x="4144" y="919"/>
                <a:ext cx="952" cy="1406"/>
              </a:xfrm>
              <a:prstGeom prst="ellipse">
                <a:avLst/>
              </a:prstGeom>
              <a:solidFill>
                <a:srgbClr val="FFFF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grpSp>
            <p:nvGrpSpPr>
              <p:cNvPr id="11297" name="Group 18"/>
              <p:cNvGrpSpPr>
                <a:grpSpLocks/>
              </p:cNvGrpSpPr>
              <p:nvPr/>
            </p:nvGrpSpPr>
            <p:grpSpPr bwMode="auto">
              <a:xfrm>
                <a:off x="4416" y="1328"/>
                <a:ext cx="454" cy="544"/>
                <a:chOff x="4195" y="2614"/>
                <a:chExt cx="454" cy="544"/>
              </a:xfrm>
            </p:grpSpPr>
            <p:sp>
              <p:nvSpPr>
                <p:cNvPr id="11298" name="Oval 15"/>
                <p:cNvSpPr>
                  <a:spLocks noChangeArrowheads="1"/>
                </p:cNvSpPr>
                <p:nvPr/>
              </p:nvSpPr>
              <p:spPr bwMode="auto">
                <a:xfrm>
                  <a:off x="4245" y="2657"/>
                  <a:ext cx="355" cy="453"/>
                </a:xfrm>
                <a:prstGeom prst="ellipse">
                  <a:avLst/>
                </a:prstGeom>
                <a:solidFill>
                  <a:srgbClr val="CCFFFF"/>
                </a:solidFill>
                <a:ln w="57150">
                  <a:solidFill>
                    <a:srgbClr val="FF99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1299" name="Oval 16"/>
                <p:cNvSpPr>
                  <a:spLocks noChangeArrowheads="1"/>
                </p:cNvSpPr>
                <p:nvPr/>
              </p:nvSpPr>
              <p:spPr bwMode="auto">
                <a:xfrm>
                  <a:off x="4195" y="2614"/>
                  <a:ext cx="454" cy="544"/>
                </a:xfrm>
                <a:prstGeom prst="ellipse">
                  <a:avLst/>
                </a:prstGeom>
                <a:noFill/>
                <a:ln w="57150">
                  <a:solidFill>
                    <a:srgbClr val="FF99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1300" name="Freeform 17"/>
                <p:cNvSpPr>
                  <a:spLocks/>
                </p:cNvSpPr>
                <p:nvPr/>
              </p:nvSpPr>
              <p:spPr bwMode="auto">
                <a:xfrm>
                  <a:off x="4286" y="2704"/>
                  <a:ext cx="239" cy="380"/>
                </a:xfrm>
                <a:custGeom>
                  <a:avLst/>
                  <a:gdLst>
                    <a:gd name="T0" fmla="*/ 5 w 415"/>
                    <a:gd name="T1" fmla="*/ 12 h 655"/>
                    <a:gd name="T2" fmla="*/ 2 w 415"/>
                    <a:gd name="T3" fmla="*/ 8 h 655"/>
                    <a:gd name="T4" fmla="*/ 7 w 415"/>
                    <a:gd name="T5" fmla="*/ 17 h 655"/>
                    <a:gd name="T6" fmla="*/ 10 w 415"/>
                    <a:gd name="T7" fmla="*/ 24 h 655"/>
                    <a:gd name="T8" fmla="*/ 12 w 415"/>
                    <a:gd name="T9" fmla="*/ 22 h 655"/>
                    <a:gd name="T10" fmla="*/ 13 w 415"/>
                    <a:gd name="T11" fmla="*/ 21 h 655"/>
                    <a:gd name="T12" fmla="*/ 14 w 415"/>
                    <a:gd name="T13" fmla="*/ 17 h 655"/>
                    <a:gd name="T14" fmla="*/ 13 w 415"/>
                    <a:gd name="T15" fmla="*/ 17 h 655"/>
                    <a:gd name="T16" fmla="*/ 10 w 415"/>
                    <a:gd name="T17" fmla="*/ 18 h 655"/>
                    <a:gd name="T18" fmla="*/ 8 w 415"/>
                    <a:gd name="T19" fmla="*/ 19 h 655"/>
                    <a:gd name="T20" fmla="*/ 6 w 415"/>
                    <a:gd name="T21" fmla="*/ 23 h 655"/>
                    <a:gd name="T22" fmla="*/ 5 w 415"/>
                    <a:gd name="T23" fmla="*/ 18 h 655"/>
                    <a:gd name="T24" fmla="*/ 7 w 415"/>
                    <a:gd name="T25" fmla="*/ 17 h 655"/>
                    <a:gd name="T26" fmla="*/ 12 w 415"/>
                    <a:gd name="T27" fmla="*/ 17 h 655"/>
                    <a:gd name="T28" fmla="*/ 2 w 415"/>
                    <a:gd name="T29" fmla="*/ 14 h 655"/>
                    <a:gd name="T30" fmla="*/ 3 w 415"/>
                    <a:gd name="T31" fmla="*/ 13 h 655"/>
                    <a:gd name="T32" fmla="*/ 4 w 415"/>
                    <a:gd name="T33" fmla="*/ 12 h 655"/>
                    <a:gd name="T34" fmla="*/ 9 w 415"/>
                    <a:gd name="T35" fmla="*/ 11 h 655"/>
                    <a:gd name="T36" fmla="*/ 14 w 415"/>
                    <a:gd name="T37" fmla="*/ 9 h 655"/>
                    <a:gd name="T38" fmla="*/ 12 w 415"/>
                    <a:gd name="T39" fmla="*/ 5 h 655"/>
                    <a:gd name="T40" fmla="*/ 8 w 415"/>
                    <a:gd name="T41" fmla="*/ 5 h 655"/>
                    <a:gd name="T42" fmla="*/ 6 w 415"/>
                    <a:gd name="T43" fmla="*/ 6 h 655"/>
                    <a:gd name="T44" fmla="*/ 7 w 415"/>
                    <a:gd name="T45" fmla="*/ 9 h 655"/>
                    <a:gd name="T46" fmla="*/ 10 w 415"/>
                    <a:gd name="T47" fmla="*/ 9 h 655"/>
                    <a:gd name="T48" fmla="*/ 12 w 415"/>
                    <a:gd name="T49" fmla="*/ 8 h 655"/>
                    <a:gd name="T50" fmla="*/ 8 w 415"/>
                    <a:gd name="T51" fmla="*/ 5 h 655"/>
                    <a:gd name="T52" fmla="*/ 7 w 415"/>
                    <a:gd name="T53" fmla="*/ 4 h 655"/>
                    <a:gd name="T54" fmla="*/ 5 w 415"/>
                    <a:gd name="T55" fmla="*/ 3 h 655"/>
                    <a:gd name="T56" fmla="*/ 5 w 415"/>
                    <a:gd name="T57" fmla="*/ 2 h 655"/>
                    <a:gd name="T58" fmla="*/ 8 w 415"/>
                    <a:gd name="T59" fmla="*/ 1 h 655"/>
                    <a:gd name="T60" fmla="*/ 10 w 415"/>
                    <a:gd name="T61" fmla="*/ 1 h 655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415"/>
                    <a:gd name="T94" fmla="*/ 0 h 655"/>
                    <a:gd name="T95" fmla="*/ 415 w 415"/>
                    <a:gd name="T96" fmla="*/ 655 h 655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415" h="655">
                      <a:moveTo>
                        <a:pt x="128" y="296"/>
                      </a:moveTo>
                      <a:cubicBezTo>
                        <a:pt x="0" y="280"/>
                        <a:pt x="1" y="301"/>
                        <a:pt x="64" y="206"/>
                      </a:cubicBezTo>
                      <a:cubicBezTo>
                        <a:pt x="252" y="249"/>
                        <a:pt x="206" y="236"/>
                        <a:pt x="192" y="450"/>
                      </a:cubicBezTo>
                      <a:cubicBezTo>
                        <a:pt x="199" y="541"/>
                        <a:pt x="166" y="655"/>
                        <a:pt x="281" y="616"/>
                      </a:cubicBezTo>
                      <a:cubicBezTo>
                        <a:pt x="290" y="603"/>
                        <a:pt x="296" y="589"/>
                        <a:pt x="307" y="578"/>
                      </a:cubicBezTo>
                      <a:cubicBezTo>
                        <a:pt x="318" y="567"/>
                        <a:pt x="335" y="564"/>
                        <a:pt x="345" y="552"/>
                      </a:cubicBezTo>
                      <a:cubicBezTo>
                        <a:pt x="364" y="530"/>
                        <a:pt x="375" y="490"/>
                        <a:pt x="384" y="462"/>
                      </a:cubicBezTo>
                      <a:cubicBezTo>
                        <a:pt x="371" y="458"/>
                        <a:pt x="359" y="448"/>
                        <a:pt x="345" y="450"/>
                      </a:cubicBezTo>
                      <a:cubicBezTo>
                        <a:pt x="318" y="453"/>
                        <a:pt x="268" y="475"/>
                        <a:pt x="268" y="475"/>
                      </a:cubicBezTo>
                      <a:cubicBezTo>
                        <a:pt x="255" y="484"/>
                        <a:pt x="238" y="488"/>
                        <a:pt x="230" y="501"/>
                      </a:cubicBezTo>
                      <a:cubicBezTo>
                        <a:pt x="155" y="621"/>
                        <a:pt x="251" y="547"/>
                        <a:pt x="166" y="603"/>
                      </a:cubicBezTo>
                      <a:cubicBezTo>
                        <a:pt x="103" y="581"/>
                        <a:pt x="93" y="592"/>
                        <a:pt x="140" y="475"/>
                      </a:cubicBezTo>
                      <a:cubicBezTo>
                        <a:pt x="145" y="462"/>
                        <a:pt x="165" y="464"/>
                        <a:pt x="179" y="462"/>
                      </a:cubicBezTo>
                      <a:cubicBezTo>
                        <a:pt x="226" y="456"/>
                        <a:pt x="273" y="454"/>
                        <a:pt x="320" y="450"/>
                      </a:cubicBezTo>
                      <a:cubicBezTo>
                        <a:pt x="415" y="302"/>
                        <a:pt x="147" y="364"/>
                        <a:pt x="51" y="360"/>
                      </a:cubicBezTo>
                      <a:cubicBezTo>
                        <a:pt x="64" y="351"/>
                        <a:pt x="78" y="345"/>
                        <a:pt x="89" y="334"/>
                      </a:cubicBezTo>
                      <a:cubicBezTo>
                        <a:pt x="100" y="323"/>
                        <a:pt x="100" y="300"/>
                        <a:pt x="115" y="296"/>
                      </a:cubicBezTo>
                      <a:cubicBezTo>
                        <a:pt x="160" y="282"/>
                        <a:pt x="209" y="287"/>
                        <a:pt x="256" y="283"/>
                      </a:cubicBezTo>
                      <a:cubicBezTo>
                        <a:pt x="349" y="252"/>
                        <a:pt x="313" y="277"/>
                        <a:pt x="371" y="219"/>
                      </a:cubicBezTo>
                      <a:cubicBezTo>
                        <a:pt x="391" y="160"/>
                        <a:pt x="394" y="149"/>
                        <a:pt x="332" y="130"/>
                      </a:cubicBezTo>
                      <a:cubicBezTo>
                        <a:pt x="294" y="134"/>
                        <a:pt x="255" y="136"/>
                        <a:pt x="217" y="142"/>
                      </a:cubicBezTo>
                      <a:cubicBezTo>
                        <a:pt x="200" y="145"/>
                        <a:pt x="173" y="139"/>
                        <a:pt x="166" y="155"/>
                      </a:cubicBezTo>
                      <a:cubicBezTo>
                        <a:pt x="156" y="179"/>
                        <a:pt x="175" y="206"/>
                        <a:pt x="179" y="232"/>
                      </a:cubicBezTo>
                      <a:cubicBezTo>
                        <a:pt x="209" y="228"/>
                        <a:pt x="239" y="225"/>
                        <a:pt x="268" y="219"/>
                      </a:cubicBezTo>
                      <a:cubicBezTo>
                        <a:pt x="281" y="216"/>
                        <a:pt x="302" y="219"/>
                        <a:pt x="307" y="206"/>
                      </a:cubicBezTo>
                      <a:cubicBezTo>
                        <a:pt x="331" y="146"/>
                        <a:pt x="248" y="140"/>
                        <a:pt x="217" y="130"/>
                      </a:cubicBezTo>
                      <a:cubicBezTo>
                        <a:pt x="204" y="121"/>
                        <a:pt x="193" y="110"/>
                        <a:pt x="179" y="104"/>
                      </a:cubicBezTo>
                      <a:cubicBezTo>
                        <a:pt x="163" y="97"/>
                        <a:pt x="139" y="105"/>
                        <a:pt x="128" y="91"/>
                      </a:cubicBezTo>
                      <a:cubicBezTo>
                        <a:pt x="120" y="80"/>
                        <a:pt x="129" y="61"/>
                        <a:pt x="140" y="53"/>
                      </a:cubicBezTo>
                      <a:cubicBezTo>
                        <a:pt x="162" y="37"/>
                        <a:pt x="194" y="42"/>
                        <a:pt x="217" y="27"/>
                      </a:cubicBezTo>
                      <a:cubicBezTo>
                        <a:pt x="259" y="0"/>
                        <a:pt x="241" y="2"/>
                        <a:pt x="268" y="2"/>
                      </a:cubicBezTo>
                    </a:path>
                  </a:pathLst>
                </a:custGeom>
                <a:solidFill>
                  <a:srgbClr val="CCFFFF"/>
                </a:solidFill>
                <a:ln w="38100" cmpd="sng">
                  <a:solidFill>
                    <a:srgbClr val="FF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u-HU"/>
                </a:p>
              </p:txBody>
            </p:sp>
          </p:grpSp>
        </p:grpSp>
        <p:sp>
          <p:nvSpPr>
            <p:cNvPr id="11290" name="Text Box 41"/>
            <p:cNvSpPr txBox="1">
              <a:spLocks noChangeArrowheads="1"/>
            </p:cNvSpPr>
            <p:nvPr/>
          </p:nvSpPr>
          <p:spPr bwMode="auto">
            <a:xfrm>
              <a:off x="249" y="754"/>
              <a:ext cx="1709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dirty="0" err="1" smtClean="0">
                  <a:latin typeface="Comic Sans MS" pitchFamily="66" charset="0"/>
                </a:rPr>
                <a:t>Karyogene</a:t>
              </a:r>
              <a:r>
                <a:rPr lang="hu-HU" dirty="0" smtClean="0">
                  <a:latin typeface="Comic Sans MS" pitchFamily="66" charset="0"/>
                </a:rPr>
                <a:t> </a:t>
              </a:r>
              <a:r>
                <a:rPr lang="hu-HU" dirty="0" err="1" smtClean="0">
                  <a:latin typeface="Comic Sans MS" pitchFamily="66" charset="0"/>
                </a:rPr>
                <a:t>theory</a:t>
              </a:r>
              <a:endParaRPr lang="hu-HU" dirty="0">
                <a:latin typeface="Comic Sans MS" pitchFamily="66" charset="0"/>
              </a:endParaRPr>
            </a:p>
          </p:txBody>
        </p:sp>
        <p:sp>
          <p:nvSpPr>
            <p:cNvPr id="11291" name="Line 44"/>
            <p:cNvSpPr>
              <a:spLocks noChangeShapeType="1"/>
            </p:cNvSpPr>
            <p:nvPr/>
          </p:nvSpPr>
          <p:spPr bwMode="auto">
            <a:xfrm>
              <a:off x="1701" y="1117"/>
              <a:ext cx="680" cy="0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 type="stealth" w="med" len="med"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1292" name="Line 45"/>
            <p:cNvSpPr>
              <a:spLocks noChangeShapeType="1"/>
            </p:cNvSpPr>
            <p:nvPr/>
          </p:nvSpPr>
          <p:spPr bwMode="auto">
            <a:xfrm>
              <a:off x="3424" y="1117"/>
              <a:ext cx="680" cy="0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 type="stealth" w="med" len="med"/>
            </a:ln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7" name="Group 48"/>
          <p:cNvGrpSpPr>
            <a:grpSpLocks/>
          </p:cNvGrpSpPr>
          <p:nvPr/>
        </p:nvGrpSpPr>
        <p:grpSpPr bwMode="auto">
          <a:xfrm>
            <a:off x="539750" y="4076700"/>
            <a:ext cx="7488238" cy="2447925"/>
            <a:chOff x="340" y="2568"/>
            <a:chExt cx="4717" cy="1542"/>
          </a:xfrm>
        </p:grpSpPr>
        <p:grpSp>
          <p:nvGrpSpPr>
            <p:cNvPr id="11269" name="Group 40"/>
            <p:cNvGrpSpPr>
              <a:grpSpLocks/>
            </p:cNvGrpSpPr>
            <p:nvPr/>
          </p:nvGrpSpPr>
          <p:grpSpPr bwMode="auto">
            <a:xfrm>
              <a:off x="748" y="2976"/>
              <a:ext cx="4309" cy="1134"/>
              <a:chOff x="748" y="2659"/>
              <a:chExt cx="4309" cy="1451"/>
            </a:xfrm>
          </p:grpSpPr>
          <p:sp>
            <p:nvSpPr>
              <p:cNvPr id="11273" name="Oval 4"/>
              <p:cNvSpPr>
                <a:spLocks noChangeArrowheads="1"/>
              </p:cNvSpPr>
              <p:nvPr/>
            </p:nvSpPr>
            <p:spPr bwMode="auto">
              <a:xfrm>
                <a:off x="748" y="2704"/>
                <a:ext cx="952" cy="1406"/>
              </a:xfrm>
              <a:prstGeom prst="ellipse">
                <a:avLst/>
              </a:prstGeom>
              <a:solidFill>
                <a:srgbClr val="FFFFCC"/>
              </a:solidFill>
              <a:ln w="38100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1274" name="Freeform 21"/>
              <p:cNvSpPr>
                <a:spLocks/>
              </p:cNvSpPr>
              <p:nvPr/>
            </p:nvSpPr>
            <p:spPr bwMode="auto">
              <a:xfrm>
                <a:off x="975" y="2886"/>
                <a:ext cx="239" cy="380"/>
              </a:xfrm>
              <a:custGeom>
                <a:avLst/>
                <a:gdLst>
                  <a:gd name="T0" fmla="*/ 5 w 415"/>
                  <a:gd name="T1" fmla="*/ 12 h 655"/>
                  <a:gd name="T2" fmla="*/ 2 w 415"/>
                  <a:gd name="T3" fmla="*/ 8 h 655"/>
                  <a:gd name="T4" fmla="*/ 7 w 415"/>
                  <a:gd name="T5" fmla="*/ 17 h 655"/>
                  <a:gd name="T6" fmla="*/ 10 w 415"/>
                  <a:gd name="T7" fmla="*/ 24 h 655"/>
                  <a:gd name="T8" fmla="*/ 12 w 415"/>
                  <a:gd name="T9" fmla="*/ 22 h 655"/>
                  <a:gd name="T10" fmla="*/ 13 w 415"/>
                  <a:gd name="T11" fmla="*/ 21 h 655"/>
                  <a:gd name="T12" fmla="*/ 14 w 415"/>
                  <a:gd name="T13" fmla="*/ 17 h 655"/>
                  <a:gd name="T14" fmla="*/ 13 w 415"/>
                  <a:gd name="T15" fmla="*/ 17 h 655"/>
                  <a:gd name="T16" fmla="*/ 10 w 415"/>
                  <a:gd name="T17" fmla="*/ 18 h 655"/>
                  <a:gd name="T18" fmla="*/ 8 w 415"/>
                  <a:gd name="T19" fmla="*/ 19 h 655"/>
                  <a:gd name="T20" fmla="*/ 6 w 415"/>
                  <a:gd name="T21" fmla="*/ 23 h 655"/>
                  <a:gd name="T22" fmla="*/ 5 w 415"/>
                  <a:gd name="T23" fmla="*/ 18 h 655"/>
                  <a:gd name="T24" fmla="*/ 7 w 415"/>
                  <a:gd name="T25" fmla="*/ 17 h 655"/>
                  <a:gd name="T26" fmla="*/ 12 w 415"/>
                  <a:gd name="T27" fmla="*/ 17 h 655"/>
                  <a:gd name="T28" fmla="*/ 2 w 415"/>
                  <a:gd name="T29" fmla="*/ 14 h 655"/>
                  <a:gd name="T30" fmla="*/ 3 w 415"/>
                  <a:gd name="T31" fmla="*/ 13 h 655"/>
                  <a:gd name="T32" fmla="*/ 4 w 415"/>
                  <a:gd name="T33" fmla="*/ 12 h 655"/>
                  <a:gd name="T34" fmla="*/ 9 w 415"/>
                  <a:gd name="T35" fmla="*/ 11 h 655"/>
                  <a:gd name="T36" fmla="*/ 14 w 415"/>
                  <a:gd name="T37" fmla="*/ 9 h 655"/>
                  <a:gd name="T38" fmla="*/ 12 w 415"/>
                  <a:gd name="T39" fmla="*/ 5 h 655"/>
                  <a:gd name="T40" fmla="*/ 8 w 415"/>
                  <a:gd name="T41" fmla="*/ 5 h 655"/>
                  <a:gd name="T42" fmla="*/ 6 w 415"/>
                  <a:gd name="T43" fmla="*/ 6 h 655"/>
                  <a:gd name="T44" fmla="*/ 7 w 415"/>
                  <a:gd name="T45" fmla="*/ 9 h 655"/>
                  <a:gd name="T46" fmla="*/ 10 w 415"/>
                  <a:gd name="T47" fmla="*/ 9 h 655"/>
                  <a:gd name="T48" fmla="*/ 12 w 415"/>
                  <a:gd name="T49" fmla="*/ 8 h 655"/>
                  <a:gd name="T50" fmla="*/ 8 w 415"/>
                  <a:gd name="T51" fmla="*/ 5 h 655"/>
                  <a:gd name="T52" fmla="*/ 7 w 415"/>
                  <a:gd name="T53" fmla="*/ 4 h 655"/>
                  <a:gd name="T54" fmla="*/ 5 w 415"/>
                  <a:gd name="T55" fmla="*/ 3 h 655"/>
                  <a:gd name="T56" fmla="*/ 5 w 415"/>
                  <a:gd name="T57" fmla="*/ 2 h 655"/>
                  <a:gd name="T58" fmla="*/ 8 w 415"/>
                  <a:gd name="T59" fmla="*/ 1 h 655"/>
                  <a:gd name="T60" fmla="*/ 10 w 415"/>
                  <a:gd name="T61" fmla="*/ 1 h 65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415"/>
                  <a:gd name="T94" fmla="*/ 0 h 655"/>
                  <a:gd name="T95" fmla="*/ 415 w 415"/>
                  <a:gd name="T96" fmla="*/ 655 h 655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415" h="655">
                    <a:moveTo>
                      <a:pt x="128" y="296"/>
                    </a:moveTo>
                    <a:cubicBezTo>
                      <a:pt x="0" y="280"/>
                      <a:pt x="1" y="301"/>
                      <a:pt x="64" y="206"/>
                    </a:cubicBezTo>
                    <a:cubicBezTo>
                      <a:pt x="252" y="249"/>
                      <a:pt x="206" y="236"/>
                      <a:pt x="192" y="450"/>
                    </a:cubicBezTo>
                    <a:cubicBezTo>
                      <a:pt x="199" y="541"/>
                      <a:pt x="166" y="655"/>
                      <a:pt x="281" y="616"/>
                    </a:cubicBezTo>
                    <a:cubicBezTo>
                      <a:pt x="290" y="603"/>
                      <a:pt x="296" y="589"/>
                      <a:pt x="307" y="578"/>
                    </a:cubicBezTo>
                    <a:cubicBezTo>
                      <a:pt x="318" y="567"/>
                      <a:pt x="335" y="564"/>
                      <a:pt x="345" y="552"/>
                    </a:cubicBezTo>
                    <a:cubicBezTo>
                      <a:pt x="364" y="530"/>
                      <a:pt x="375" y="490"/>
                      <a:pt x="384" y="462"/>
                    </a:cubicBezTo>
                    <a:cubicBezTo>
                      <a:pt x="371" y="458"/>
                      <a:pt x="359" y="448"/>
                      <a:pt x="345" y="450"/>
                    </a:cubicBezTo>
                    <a:cubicBezTo>
                      <a:pt x="318" y="453"/>
                      <a:pt x="268" y="475"/>
                      <a:pt x="268" y="475"/>
                    </a:cubicBezTo>
                    <a:cubicBezTo>
                      <a:pt x="255" y="484"/>
                      <a:pt x="238" y="488"/>
                      <a:pt x="230" y="501"/>
                    </a:cubicBezTo>
                    <a:cubicBezTo>
                      <a:pt x="155" y="621"/>
                      <a:pt x="251" y="547"/>
                      <a:pt x="166" y="603"/>
                    </a:cubicBezTo>
                    <a:cubicBezTo>
                      <a:pt x="103" y="581"/>
                      <a:pt x="93" y="592"/>
                      <a:pt x="140" y="475"/>
                    </a:cubicBezTo>
                    <a:cubicBezTo>
                      <a:pt x="145" y="462"/>
                      <a:pt x="165" y="464"/>
                      <a:pt x="179" y="462"/>
                    </a:cubicBezTo>
                    <a:cubicBezTo>
                      <a:pt x="226" y="456"/>
                      <a:pt x="273" y="454"/>
                      <a:pt x="320" y="450"/>
                    </a:cubicBezTo>
                    <a:cubicBezTo>
                      <a:pt x="415" y="302"/>
                      <a:pt x="147" y="364"/>
                      <a:pt x="51" y="360"/>
                    </a:cubicBezTo>
                    <a:cubicBezTo>
                      <a:pt x="64" y="351"/>
                      <a:pt x="78" y="345"/>
                      <a:pt x="89" y="334"/>
                    </a:cubicBezTo>
                    <a:cubicBezTo>
                      <a:pt x="100" y="323"/>
                      <a:pt x="100" y="300"/>
                      <a:pt x="115" y="296"/>
                    </a:cubicBezTo>
                    <a:cubicBezTo>
                      <a:pt x="160" y="282"/>
                      <a:pt x="209" y="287"/>
                      <a:pt x="256" y="283"/>
                    </a:cubicBezTo>
                    <a:cubicBezTo>
                      <a:pt x="349" y="252"/>
                      <a:pt x="313" y="277"/>
                      <a:pt x="371" y="219"/>
                    </a:cubicBezTo>
                    <a:cubicBezTo>
                      <a:pt x="391" y="160"/>
                      <a:pt x="394" y="149"/>
                      <a:pt x="332" y="130"/>
                    </a:cubicBezTo>
                    <a:cubicBezTo>
                      <a:pt x="294" y="134"/>
                      <a:pt x="255" y="136"/>
                      <a:pt x="217" y="142"/>
                    </a:cubicBezTo>
                    <a:cubicBezTo>
                      <a:pt x="200" y="145"/>
                      <a:pt x="173" y="139"/>
                      <a:pt x="166" y="155"/>
                    </a:cubicBezTo>
                    <a:cubicBezTo>
                      <a:pt x="156" y="179"/>
                      <a:pt x="175" y="206"/>
                      <a:pt x="179" y="232"/>
                    </a:cubicBezTo>
                    <a:cubicBezTo>
                      <a:pt x="209" y="228"/>
                      <a:pt x="239" y="225"/>
                      <a:pt x="268" y="219"/>
                    </a:cubicBezTo>
                    <a:cubicBezTo>
                      <a:pt x="281" y="216"/>
                      <a:pt x="302" y="219"/>
                      <a:pt x="307" y="206"/>
                    </a:cubicBezTo>
                    <a:cubicBezTo>
                      <a:pt x="331" y="146"/>
                      <a:pt x="248" y="140"/>
                      <a:pt x="217" y="130"/>
                    </a:cubicBezTo>
                    <a:cubicBezTo>
                      <a:pt x="204" y="121"/>
                      <a:pt x="193" y="110"/>
                      <a:pt x="179" y="104"/>
                    </a:cubicBezTo>
                    <a:cubicBezTo>
                      <a:pt x="163" y="97"/>
                      <a:pt x="139" y="105"/>
                      <a:pt x="128" y="91"/>
                    </a:cubicBezTo>
                    <a:cubicBezTo>
                      <a:pt x="120" y="80"/>
                      <a:pt x="129" y="61"/>
                      <a:pt x="140" y="53"/>
                    </a:cubicBezTo>
                    <a:cubicBezTo>
                      <a:pt x="162" y="37"/>
                      <a:pt x="194" y="42"/>
                      <a:pt x="217" y="27"/>
                    </a:cubicBezTo>
                    <a:cubicBezTo>
                      <a:pt x="259" y="0"/>
                      <a:pt x="241" y="2"/>
                      <a:pt x="268" y="2"/>
                    </a:cubicBezTo>
                  </a:path>
                </a:pathLst>
              </a:custGeom>
              <a:noFill/>
              <a:ln w="38100" cmpd="sng">
                <a:solidFill>
                  <a:srgbClr val="00CC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grpSp>
            <p:nvGrpSpPr>
              <p:cNvPr id="11275" name="Group 32"/>
              <p:cNvGrpSpPr>
                <a:grpSpLocks/>
              </p:cNvGrpSpPr>
              <p:nvPr/>
            </p:nvGrpSpPr>
            <p:grpSpPr bwMode="auto">
              <a:xfrm>
                <a:off x="1791" y="3156"/>
                <a:ext cx="355" cy="453"/>
                <a:chOff x="1887" y="3156"/>
                <a:chExt cx="355" cy="453"/>
              </a:xfrm>
            </p:grpSpPr>
            <p:sp>
              <p:nvSpPr>
                <p:cNvPr id="11287" name="Oval 23"/>
                <p:cNvSpPr>
                  <a:spLocks noChangeArrowheads="1"/>
                </p:cNvSpPr>
                <p:nvPr/>
              </p:nvSpPr>
              <p:spPr bwMode="auto">
                <a:xfrm>
                  <a:off x="1887" y="3156"/>
                  <a:ext cx="355" cy="453"/>
                </a:xfrm>
                <a:prstGeom prst="ellipse">
                  <a:avLst/>
                </a:prstGeom>
                <a:solidFill>
                  <a:srgbClr val="CCFFFF"/>
                </a:solidFill>
                <a:ln w="57150">
                  <a:solidFill>
                    <a:srgbClr val="FF99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1288" name="Freeform 25"/>
                <p:cNvSpPr>
                  <a:spLocks/>
                </p:cNvSpPr>
                <p:nvPr/>
              </p:nvSpPr>
              <p:spPr bwMode="auto">
                <a:xfrm>
                  <a:off x="1928" y="3203"/>
                  <a:ext cx="239" cy="380"/>
                </a:xfrm>
                <a:custGeom>
                  <a:avLst/>
                  <a:gdLst>
                    <a:gd name="T0" fmla="*/ 5 w 415"/>
                    <a:gd name="T1" fmla="*/ 12 h 655"/>
                    <a:gd name="T2" fmla="*/ 2 w 415"/>
                    <a:gd name="T3" fmla="*/ 8 h 655"/>
                    <a:gd name="T4" fmla="*/ 7 w 415"/>
                    <a:gd name="T5" fmla="*/ 17 h 655"/>
                    <a:gd name="T6" fmla="*/ 10 w 415"/>
                    <a:gd name="T7" fmla="*/ 24 h 655"/>
                    <a:gd name="T8" fmla="*/ 12 w 415"/>
                    <a:gd name="T9" fmla="*/ 22 h 655"/>
                    <a:gd name="T10" fmla="*/ 13 w 415"/>
                    <a:gd name="T11" fmla="*/ 21 h 655"/>
                    <a:gd name="T12" fmla="*/ 14 w 415"/>
                    <a:gd name="T13" fmla="*/ 17 h 655"/>
                    <a:gd name="T14" fmla="*/ 13 w 415"/>
                    <a:gd name="T15" fmla="*/ 17 h 655"/>
                    <a:gd name="T16" fmla="*/ 10 w 415"/>
                    <a:gd name="T17" fmla="*/ 18 h 655"/>
                    <a:gd name="T18" fmla="*/ 8 w 415"/>
                    <a:gd name="T19" fmla="*/ 19 h 655"/>
                    <a:gd name="T20" fmla="*/ 6 w 415"/>
                    <a:gd name="T21" fmla="*/ 23 h 655"/>
                    <a:gd name="T22" fmla="*/ 5 w 415"/>
                    <a:gd name="T23" fmla="*/ 18 h 655"/>
                    <a:gd name="T24" fmla="*/ 7 w 415"/>
                    <a:gd name="T25" fmla="*/ 17 h 655"/>
                    <a:gd name="T26" fmla="*/ 12 w 415"/>
                    <a:gd name="T27" fmla="*/ 17 h 655"/>
                    <a:gd name="T28" fmla="*/ 2 w 415"/>
                    <a:gd name="T29" fmla="*/ 14 h 655"/>
                    <a:gd name="T30" fmla="*/ 3 w 415"/>
                    <a:gd name="T31" fmla="*/ 13 h 655"/>
                    <a:gd name="T32" fmla="*/ 4 w 415"/>
                    <a:gd name="T33" fmla="*/ 12 h 655"/>
                    <a:gd name="T34" fmla="*/ 9 w 415"/>
                    <a:gd name="T35" fmla="*/ 11 h 655"/>
                    <a:gd name="T36" fmla="*/ 14 w 415"/>
                    <a:gd name="T37" fmla="*/ 9 h 655"/>
                    <a:gd name="T38" fmla="*/ 12 w 415"/>
                    <a:gd name="T39" fmla="*/ 5 h 655"/>
                    <a:gd name="T40" fmla="*/ 8 w 415"/>
                    <a:gd name="T41" fmla="*/ 5 h 655"/>
                    <a:gd name="T42" fmla="*/ 6 w 415"/>
                    <a:gd name="T43" fmla="*/ 6 h 655"/>
                    <a:gd name="T44" fmla="*/ 7 w 415"/>
                    <a:gd name="T45" fmla="*/ 9 h 655"/>
                    <a:gd name="T46" fmla="*/ 10 w 415"/>
                    <a:gd name="T47" fmla="*/ 9 h 655"/>
                    <a:gd name="T48" fmla="*/ 12 w 415"/>
                    <a:gd name="T49" fmla="*/ 8 h 655"/>
                    <a:gd name="T50" fmla="*/ 8 w 415"/>
                    <a:gd name="T51" fmla="*/ 5 h 655"/>
                    <a:gd name="T52" fmla="*/ 7 w 415"/>
                    <a:gd name="T53" fmla="*/ 4 h 655"/>
                    <a:gd name="T54" fmla="*/ 5 w 415"/>
                    <a:gd name="T55" fmla="*/ 3 h 655"/>
                    <a:gd name="T56" fmla="*/ 5 w 415"/>
                    <a:gd name="T57" fmla="*/ 2 h 655"/>
                    <a:gd name="T58" fmla="*/ 8 w 415"/>
                    <a:gd name="T59" fmla="*/ 1 h 655"/>
                    <a:gd name="T60" fmla="*/ 10 w 415"/>
                    <a:gd name="T61" fmla="*/ 1 h 655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415"/>
                    <a:gd name="T94" fmla="*/ 0 h 655"/>
                    <a:gd name="T95" fmla="*/ 415 w 415"/>
                    <a:gd name="T96" fmla="*/ 655 h 655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415" h="655">
                      <a:moveTo>
                        <a:pt x="128" y="296"/>
                      </a:moveTo>
                      <a:cubicBezTo>
                        <a:pt x="0" y="280"/>
                        <a:pt x="1" y="301"/>
                        <a:pt x="64" y="206"/>
                      </a:cubicBezTo>
                      <a:cubicBezTo>
                        <a:pt x="252" y="249"/>
                        <a:pt x="206" y="236"/>
                        <a:pt x="192" y="450"/>
                      </a:cubicBezTo>
                      <a:cubicBezTo>
                        <a:pt x="199" y="541"/>
                        <a:pt x="166" y="655"/>
                        <a:pt x="281" y="616"/>
                      </a:cubicBezTo>
                      <a:cubicBezTo>
                        <a:pt x="290" y="603"/>
                        <a:pt x="296" y="589"/>
                        <a:pt x="307" y="578"/>
                      </a:cubicBezTo>
                      <a:cubicBezTo>
                        <a:pt x="318" y="567"/>
                        <a:pt x="335" y="564"/>
                        <a:pt x="345" y="552"/>
                      </a:cubicBezTo>
                      <a:cubicBezTo>
                        <a:pt x="364" y="530"/>
                        <a:pt x="375" y="490"/>
                        <a:pt x="384" y="462"/>
                      </a:cubicBezTo>
                      <a:cubicBezTo>
                        <a:pt x="371" y="458"/>
                        <a:pt x="359" y="448"/>
                        <a:pt x="345" y="450"/>
                      </a:cubicBezTo>
                      <a:cubicBezTo>
                        <a:pt x="318" y="453"/>
                        <a:pt x="268" y="475"/>
                        <a:pt x="268" y="475"/>
                      </a:cubicBezTo>
                      <a:cubicBezTo>
                        <a:pt x="255" y="484"/>
                        <a:pt x="238" y="488"/>
                        <a:pt x="230" y="501"/>
                      </a:cubicBezTo>
                      <a:cubicBezTo>
                        <a:pt x="155" y="621"/>
                        <a:pt x="251" y="547"/>
                        <a:pt x="166" y="603"/>
                      </a:cubicBezTo>
                      <a:cubicBezTo>
                        <a:pt x="103" y="581"/>
                        <a:pt x="93" y="592"/>
                        <a:pt x="140" y="475"/>
                      </a:cubicBezTo>
                      <a:cubicBezTo>
                        <a:pt x="145" y="462"/>
                        <a:pt x="165" y="464"/>
                        <a:pt x="179" y="462"/>
                      </a:cubicBezTo>
                      <a:cubicBezTo>
                        <a:pt x="226" y="456"/>
                        <a:pt x="273" y="454"/>
                        <a:pt x="320" y="450"/>
                      </a:cubicBezTo>
                      <a:cubicBezTo>
                        <a:pt x="415" y="302"/>
                        <a:pt x="147" y="364"/>
                        <a:pt x="51" y="360"/>
                      </a:cubicBezTo>
                      <a:cubicBezTo>
                        <a:pt x="64" y="351"/>
                        <a:pt x="78" y="345"/>
                        <a:pt x="89" y="334"/>
                      </a:cubicBezTo>
                      <a:cubicBezTo>
                        <a:pt x="100" y="323"/>
                        <a:pt x="100" y="300"/>
                        <a:pt x="115" y="296"/>
                      </a:cubicBezTo>
                      <a:cubicBezTo>
                        <a:pt x="160" y="282"/>
                        <a:pt x="209" y="287"/>
                        <a:pt x="256" y="283"/>
                      </a:cubicBezTo>
                      <a:cubicBezTo>
                        <a:pt x="349" y="252"/>
                        <a:pt x="313" y="277"/>
                        <a:pt x="371" y="219"/>
                      </a:cubicBezTo>
                      <a:cubicBezTo>
                        <a:pt x="391" y="160"/>
                        <a:pt x="394" y="149"/>
                        <a:pt x="332" y="130"/>
                      </a:cubicBezTo>
                      <a:cubicBezTo>
                        <a:pt x="294" y="134"/>
                        <a:pt x="255" y="136"/>
                        <a:pt x="217" y="142"/>
                      </a:cubicBezTo>
                      <a:cubicBezTo>
                        <a:pt x="200" y="145"/>
                        <a:pt x="173" y="139"/>
                        <a:pt x="166" y="155"/>
                      </a:cubicBezTo>
                      <a:cubicBezTo>
                        <a:pt x="156" y="179"/>
                        <a:pt x="175" y="206"/>
                        <a:pt x="179" y="232"/>
                      </a:cubicBezTo>
                      <a:cubicBezTo>
                        <a:pt x="209" y="228"/>
                        <a:pt x="239" y="225"/>
                        <a:pt x="268" y="219"/>
                      </a:cubicBezTo>
                      <a:cubicBezTo>
                        <a:pt x="281" y="216"/>
                        <a:pt x="302" y="219"/>
                        <a:pt x="307" y="206"/>
                      </a:cubicBezTo>
                      <a:cubicBezTo>
                        <a:pt x="331" y="146"/>
                        <a:pt x="248" y="140"/>
                        <a:pt x="217" y="130"/>
                      </a:cubicBezTo>
                      <a:cubicBezTo>
                        <a:pt x="204" y="121"/>
                        <a:pt x="193" y="110"/>
                        <a:pt x="179" y="104"/>
                      </a:cubicBezTo>
                      <a:cubicBezTo>
                        <a:pt x="163" y="97"/>
                        <a:pt x="139" y="105"/>
                        <a:pt x="128" y="91"/>
                      </a:cubicBezTo>
                      <a:cubicBezTo>
                        <a:pt x="120" y="80"/>
                        <a:pt x="129" y="61"/>
                        <a:pt x="140" y="53"/>
                      </a:cubicBezTo>
                      <a:cubicBezTo>
                        <a:pt x="162" y="37"/>
                        <a:pt x="194" y="42"/>
                        <a:pt x="217" y="27"/>
                      </a:cubicBezTo>
                      <a:cubicBezTo>
                        <a:pt x="259" y="0"/>
                        <a:pt x="241" y="2"/>
                        <a:pt x="268" y="2"/>
                      </a:cubicBezTo>
                    </a:path>
                  </a:pathLst>
                </a:custGeom>
                <a:solidFill>
                  <a:srgbClr val="CCFFFF"/>
                </a:solidFill>
                <a:ln w="38100" cmpd="sng">
                  <a:solidFill>
                    <a:srgbClr val="FF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u-HU"/>
                </a:p>
              </p:txBody>
            </p:sp>
          </p:grpSp>
          <p:sp>
            <p:nvSpPr>
              <p:cNvPr id="11276" name="Oval 26"/>
              <p:cNvSpPr>
                <a:spLocks noChangeArrowheads="1"/>
              </p:cNvSpPr>
              <p:nvPr/>
            </p:nvSpPr>
            <p:spPr bwMode="auto">
              <a:xfrm>
                <a:off x="2381" y="2659"/>
                <a:ext cx="952" cy="1406"/>
              </a:xfrm>
              <a:prstGeom prst="ellipse">
                <a:avLst/>
              </a:prstGeom>
              <a:solidFill>
                <a:srgbClr val="FFFFCC"/>
              </a:solidFill>
              <a:ln w="38100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1277" name="Freeform 27"/>
              <p:cNvSpPr>
                <a:spLocks/>
              </p:cNvSpPr>
              <p:nvPr/>
            </p:nvSpPr>
            <p:spPr bwMode="auto">
              <a:xfrm>
                <a:off x="2608" y="2841"/>
                <a:ext cx="239" cy="380"/>
              </a:xfrm>
              <a:custGeom>
                <a:avLst/>
                <a:gdLst>
                  <a:gd name="T0" fmla="*/ 5 w 415"/>
                  <a:gd name="T1" fmla="*/ 12 h 655"/>
                  <a:gd name="T2" fmla="*/ 2 w 415"/>
                  <a:gd name="T3" fmla="*/ 8 h 655"/>
                  <a:gd name="T4" fmla="*/ 7 w 415"/>
                  <a:gd name="T5" fmla="*/ 17 h 655"/>
                  <a:gd name="T6" fmla="*/ 10 w 415"/>
                  <a:gd name="T7" fmla="*/ 24 h 655"/>
                  <a:gd name="T8" fmla="*/ 12 w 415"/>
                  <a:gd name="T9" fmla="*/ 22 h 655"/>
                  <a:gd name="T10" fmla="*/ 13 w 415"/>
                  <a:gd name="T11" fmla="*/ 21 h 655"/>
                  <a:gd name="T12" fmla="*/ 14 w 415"/>
                  <a:gd name="T13" fmla="*/ 17 h 655"/>
                  <a:gd name="T14" fmla="*/ 13 w 415"/>
                  <a:gd name="T15" fmla="*/ 17 h 655"/>
                  <a:gd name="T16" fmla="*/ 10 w 415"/>
                  <a:gd name="T17" fmla="*/ 18 h 655"/>
                  <a:gd name="T18" fmla="*/ 8 w 415"/>
                  <a:gd name="T19" fmla="*/ 19 h 655"/>
                  <a:gd name="T20" fmla="*/ 6 w 415"/>
                  <a:gd name="T21" fmla="*/ 23 h 655"/>
                  <a:gd name="T22" fmla="*/ 5 w 415"/>
                  <a:gd name="T23" fmla="*/ 18 h 655"/>
                  <a:gd name="T24" fmla="*/ 7 w 415"/>
                  <a:gd name="T25" fmla="*/ 17 h 655"/>
                  <a:gd name="T26" fmla="*/ 12 w 415"/>
                  <a:gd name="T27" fmla="*/ 17 h 655"/>
                  <a:gd name="T28" fmla="*/ 2 w 415"/>
                  <a:gd name="T29" fmla="*/ 14 h 655"/>
                  <a:gd name="T30" fmla="*/ 3 w 415"/>
                  <a:gd name="T31" fmla="*/ 13 h 655"/>
                  <a:gd name="T32" fmla="*/ 4 w 415"/>
                  <a:gd name="T33" fmla="*/ 12 h 655"/>
                  <a:gd name="T34" fmla="*/ 9 w 415"/>
                  <a:gd name="T35" fmla="*/ 11 h 655"/>
                  <a:gd name="T36" fmla="*/ 14 w 415"/>
                  <a:gd name="T37" fmla="*/ 9 h 655"/>
                  <a:gd name="T38" fmla="*/ 12 w 415"/>
                  <a:gd name="T39" fmla="*/ 5 h 655"/>
                  <a:gd name="T40" fmla="*/ 8 w 415"/>
                  <a:gd name="T41" fmla="*/ 5 h 655"/>
                  <a:gd name="T42" fmla="*/ 6 w 415"/>
                  <a:gd name="T43" fmla="*/ 6 h 655"/>
                  <a:gd name="T44" fmla="*/ 7 w 415"/>
                  <a:gd name="T45" fmla="*/ 9 h 655"/>
                  <a:gd name="T46" fmla="*/ 10 w 415"/>
                  <a:gd name="T47" fmla="*/ 9 h 655"/>
                  <a:gd name="T48" fmla="*/ 12 w 415"/>
                  <a:gd name="T49" fmla="*/ 8 h 655"/>
                  <a:gd name="T50" fmla="*/ 8 w 415"/>
                  <a:gd name="T51" fmla="*/ 5 h 655"/>
                  <a:gd name="T52" fmla="*/ 7 w 415"/>
                  <a:gd name="T53" fmla="*/ 4 h 655"/>
                  <a:gd name="T54" fmla="*/ 5 w 415"/>
                  <a:gd name="T55" fmla="*/ 3 h 655"/>
                  <a:gd name="T56" fmla="*/ 5 w 415"/>
                  <a:gd name="T57" fmla="*/ 2 h 655"/>
                  <a:gd name="T58" fmla="*/ 8 w 415"/>
                  <a:gd name="T59" fmla="*/ 1 h 655"/>
                  <a:gd name="T60" fmla="*/ 10 w 415"/>
                  <a:gd name="T61" fmla="*/ 1 h 65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415"/>
                  <a:gd name="T94" fmla="*/ 0 h 655"/>
                  <a:gd name="T95" fmla="*/ 415 w 415"/>
                  <a:gd name="T96" fmla="*/ 655 h 655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415" h="655">
                    <a:moveTo>
                      <a:pt x="128" y="296"/>
                    </a:moveTo>
                    <a:cubicBezTo>
                      <a:pt x="0" y="280"/>
                      <a:pt x="1" y="301"/>
                      <a:pt x="64" y="206"/>
                    </a:cubicBezTo>
                    <a:cubicBezTo>
                      <a:pt x="252" y="249"/>
                      <a:pt x="206" y="236"/>
                      <a:pt x="192" y="450"/>
                    </a:cubicBezTo>
                    <a:cubicBezTo>
                      <a:pt x="199" y="541"/>
                      <a:pt x="166" y="655"/>
                      <a:pt x="281" y="616"/>
                    </a:cubicBezTo>
                    <a:cubicBezTo>
                      <a:pt x="290" y="603"/>
                      <a:pt x="296" y="589"/>
                      <a:pt x="307" y="578"/>
                    </a:cubicBezTo>
                    <a:cubicBezTo>
                      <a:pt x="318" y="567"/>
                      <a:pt x="335" y="564"/>
                      <a:pt x="345" y="552"/>
                    </a:cubicBezTo>
                    <a:cubicBezTo>
                      <a:pt x="364" y="530"/>
                      <a:pt x="375" y="490"/>
                      <a:pt x="384" y="462"/>
                    </a:cubicBezTo>
                    <a:cubicBezTo>
                      <a:pt x="371" y="458"/>
                      <a:pt x="359" y="448"/>
                      <a:pt x="345" y="450"/>
                    </a:cubicBezTo>
                    <a:cubicBezTo>
                      <a:pt x="318" y="453"/>
                      <a:pt x="268" y="475"/>
                      <a:pt x="268" y="475"/>
                    </a:cubicBezTo>
                    <a:cubicBezTo>
                      <a:pt x="255" y="484"/>
                      <a:pt x="238" y="488"/>
                      <a:pt x="230" y="501"/>
                    </a:cubicBezTo>
                    <a:cubicBezTo>
                      <a:pt x="155" y="621"/>
                      <a:pt x="251" y="547"/>
                      <a:pt x="166" y="603"/>
                    </a:cubicBezTo>
                    <a:cubicBezTo>
                      <a:pt x="103" y="581"/>
                      <a:pt x="93" y="592"/>
                      <a:pt x="140" y="475"/>
                    </a:cubicBezTo>
                    <a:cubicBezTo>
                      <a:pt x="145" y="462"/>
                      <a:pt x="165" y="464"/>
                      <a:pt x="179" y="462"/>
                    </a:cubicBezTo>
                    <a:cubicBezTo>
                      <a:pt x="226" y="456"/>
                      <a:pt x="273" y="454"/>
                      <a:pt x="320" y="450"/>
                    </a:cubicBezTo>
                    <a:cubicBezTo>
                      <a:pt x="415" y="302"/>
                      <a:pt x="147" y="364"/>
                      <a:pt x="51" y="360"/>
                    </a:cubicBezTo>
                    <a:cubicBezTo>
                      <a:pt x="64" y="351"/>
                      <a:pt x="78" y="345"/>
                      <a:pt x="89" y="334"/>
                    </a:cubicBezTo>
                    <a:cubicBezTo>
                      <a:pt x="100" y="323"/>
                      <a:pt x="100" y="300"/>
                      <a:pt x="115" y="296"/>
                    </a:cubicBezTo>
                    <a:cubicBezTo>
                      <a:pt x="160" y="282"/>
                      <a:pt x="209" y="287"/>
                      <a:pt x="256" y="283"/>
                    </a:cubicBezTo>
                    <a:cubicBezTo>
                      <a:pt x="349" y="252"/>
                      <a:pt x="313" y="277"/>
                      <a:pt x="371" y="219"/>
                    </a:cubicBezTo>
                    <a:cubicBezTo>
                      <a:pt x="391" y="160"/>
                      <a:pt x="394" y="149"/>
                      <a:pt x="332" y="130"/>
                    </a:cubicBezTo>
                    <a:cubicBezTo>
                      <a:pt x="294" y="134"/>
                      <a:pt x="255" y="136"/>
                      <a:pt x="217" y="142"/>
                    </a:cubicBezTo>
                    <a:cubicBezTo>
                      <a:pt x="200" y="145"/>
                      <a:pt x="173" y="139"/>
                      <a:pt x="166" y="155"/>
                    </a:cubicBezTo>
                    <a:cubicBezTo>
                      <a:pt x="156" y="179"/>
                      <a:pt x="175" y="206"/>
                      <a:pt x="179" y="232"/>
                    </a:cubicBezTo>
                    <a:cubicBezTo>
                      <a:pt x="209" y="228"/>
                      <a:pt x="239" y="225"/>
                      <a:pt x="268" y="219"/>
                    </a:cubicBezTo>
                    <a:cubicBezTo>
                      <a:pt x="281" y="216"/>
                      <a:pt x="302" y="219"/>
                      <a:pt x="307" y="206"/>
                    </a:cubicBezTo>
                    <a:cubicBezTo>
                      <a:pt x="331" y="146"/>
                      <a:pt x="248" y="140"/>
                      <a:pt x="217" y="130"/>
                    </a:cubicBezTo>
                    <a:cubicBezTo>
                      <a:pt x="204" y="121"/>
                      <a:pt x="193" y="110"/>
                      <a:pt x="179" y="104"/>
                    </a:cubicBezTo>
                    <a:cubicBezTo>
                      <a:pt x="163" y="97"/>
                      <a:pt x="139" y="105"/>
                      <a:pt x="128" y="91"/>
                    </a:cubicBezTo>
                    <a:cubicBezTo>
                      <a:pt x="120" y="80"/>
                      <a:pt x="129" y="61"/>
                      <a:pt x="140" y="53"/>
                    </a:cubicBezTo>
                    <a:cubicBezTo>
                      <a:pt x="162" y="37"/>
                      <a:pt x="194" y="42"/>
                      <a:pt x="217" y="27"/>
                    </a:cubicBezTo>
                    <a:cubicBezTo>
                      <a:pt x="259" y="0"/>
                      <a:pt x="241" y="2"/>
                      <a:pt x="268" y="2"/>
                    </a:cubicBezTo>
                  </a:path>
                </a:pathLst>
              </a:custGeom>
              <a:noFill/>
              <a:ln w="38100" cmpd="sng">
                <a:solidFill>
                  <a:srgbClr val="00CC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grpSp>
            <p:nvGrpSpPr>
              <p:cNvPr id="11278" name="Group 28"/>
              <p:cNvGrpSpPr>
                <a:grpSpLocks/>
              </p:cNvGrpSpPr>
              <p:nvPr/>
            </p:nvGrpSpPr>
            <p:grpSpPr bwMode="auto">
              <a:xfrm>
                <a:off x="2880" y="3067"/>
                <a:ext cx="454" cy="544"/>
                <a:chOff x="4195" y="2614"/>
                <a:chExt cx="454" cy="544"/>
              </a:xfrm>
            </p:grpSpPr>
            <p:sp>
              <p:nvSpPr>
                <p:cNvPr id="11284" name="Oval 29"/>
                <p:cNvSpPr>
                  <a:spLocks noChangeArrowheads="1"/>
                </p:cNvSpPr>
                <p:nvPr/>
              </p:nvSpPr>
              <p:spPr bwMode="auto">
                <a:xfrm>
                  <a:off x="4245" y="2657"/>
                  <a:ext cx="355" cy="453"/>
                </a:xfrm>
                <a:prstGeom prst="ellipse">
                  <a:avLst/>
                </a:prstGeom>
                <a:solidFill>
                  <a:srgbClr val="CCFFFF"/>
                </a:solidFill>
                <a:ln w="57150">
                  <a:solidFill>
                    <a:srgbClr val="FF99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1285" name="Oval 30"/>
                <p:cNvSpPr>
                  <a:spLocks noChangeArrowheads="1"/>
                </p:cNvSpPr>
                <p:nvPr/>
              </p:nvSpPr>
              <p:spPr bwMode="auto">
                <a:xfrm>
                  <a:off x="4195" y="2614"/>
                  <a:ext cx="454" cy="544"/>
                </a:xfrm>
                <a:prstGeom prst="ellipse">
                  <a:avLst/>
                </a:prstGeom>
                <a:noFill/>
                <a:ln w="57150">
                  <a:solidFill>
                    <a:srgbClr val="FF99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1286" name="Freeform 31"/>
                <p:cNvSpPr>
                  <a:spLocks/>
                </p:cNvSpPr>
                <p:nvPr/>
              </p:nvSpPr>
              <p:spPr bwMode="auto">
                <a:xfrm>
                  <a:off x="4286" y="2704"/>
                  <a:ext cx="239" cy="380"/>
                </a:xfrm>
                <a:custGeom>
                  <a:avLst/>
                  <a:gdLst>
                    <a:gd name="T0" fmla="*/ 5 w 415"/>
                    <a:gd name="T1" fmla="*/ 12 h 655"/>
                    <a:gd name="T2" fmla="*/ 2 w 415"/>
                    <a:gd name="T3" fmla="*/ 8 h 655"/>
                    <a:gd name="T4" fmla="*/ 7 w 415"/>
                    <a:gd name="T5" fmla="*/ 17 h 655"/>
                    <a:gd name="T6" fmla="*/ 10 w 415"/>
                    <a:gd name="T7" fmla="*/ 24 h 655"/>
                    <a:gd name="T8" fmla="*/ 12 w 415"/>
                    <a:gd name="T9" fmla="*/ 22 h 655"/>
                    <a:gd name="T10" fmla="*/ 13 w 415"/>
                    <a:gd name="T11" fmla="*/ 21 h 655"/>
                    <a:gd name="T12" fmla="*/ 14 w 415"/>
                    <a:gd name="T13" fmla="*/ 17 h 655"/>
                    <a:gd name="T14" fmla="*/ 13 w 415"/>
                    <a:gd name="T15" fmla="*/ 17 h 655"/>
                    <a:gd name="T16" fmla="*/ 10 w 415"/>
                    <a:gd name="T17" fmla="*/ 18 h 655"/>
                    <a:gd name="T18" fmla="*/ 8 w 415"/>
                    <a:gd name="T19" fmla="*/ 19 h 655"/>
                    <a:gd name="T20" fmla="*/ 6 w 415"/>
                    <a:gd name="T21" fmla="*/ 23 h 655"/>
                    <a:gd name="T22" fmla="*/ 5 w 415"/>
                    <a:gd name="T23" fmla="*/ 18 h 655"/>
                    <a:gd name="T24" fmla="*/ 7 w 415"/>
                    <a:gd name="T25" fmla="*/ 17 h 655"/>
                    <a:gd name="T26" fmla="*/ 12 w 415"/>
                    <a:gd name="T27" fmla="*/ 17 h 655"/>
                    <a:gd name="T28" fmla="*/ 2 w 415"/>
                    <a:gd name="T29" fmla="*/ 14 h 655"/>
                    <a:gd name="T30" fmla="*/ 3 w 415"/>
                    <a:gd name="T31" fmla="*/ 13 h 655"/>
                    <a:gd name="T32" fmla="*/ 4 w 415"/>
                    <a:gd name="T33" fmla="*/ 12 h 655"/>
                    <a:gd name="T34" fmla="*/ 9 w 415"/>
                    <a:gd name="T35" fmla="*/ 11 h 655"/>
                    <a:gd name="T36" fmla="*/ 14 w 415"/>
                    <a:gd name="T37" fmla="*/ 9 h 655"/>
                    <a:gd name="T38" fmla="*/ 12 w 415"/>
                    <a:gd name="T39" fmla="*/ 5 h 655"/>
                    <a:gd name="T40" fmla="*/ 8 w 415"/>
                    <a:gd name="T41" fmla="*/ 5 h 655"/>
                    <a:gd name="T42" fmla="*/ 6 w 415"/>
                    <a:gd name="T43" fmla="*/ 6 h 655"/>
                    <a:gd name="T44" fmla="*/ 7 w 415"/>
                    <a:gd name="T45" fmla="*/ 9 h 655"/>
                    <a:gd name="T46" fmla="*/ 10 w 415"/>
                    <a:gd name="T47" fmla="*/ 9 h 655"/>
                    <a:gd name="T48" fmla="*/ 12 w 415"/>
                    <a:gd name="T49" fmla="*/ 8 h 655"/>
                    <a:gd name="T50" fmla="*/ 8 w 415"/>
                    <a:gd name="T51" fmla="*/ 5 h 655"/>
                    <a:gd name="T52" fmla="*/ 7 w 415"/>
                    <a:gd name="T53" fmla="*/ 4 h 655"/>
                    <a:gd name="T54" fmla="*/ 5 w 415"/>
                    <a:gd name="T55" fmla="*/ 3 h 655"/>
                    <a:gd name="T56" fmla="*/ 5 w 415"/>
                    <a:gd name="T57" fmla="*/ 2 h 655"/>
                    <a:gd name="T58" fmla="*/ 8 w 415"/>
                    <a:gd name="T59" fmla="*/ 1 h 655"/>
                    <a:gd name="T60" fmla="*/ 10 w 415"/>
                    <a:gd name="T61" fmla="*/ 1 h 655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415"/>
                    <a:gd name="T94" fmla="*/ 0 h 655"/>
                    <a:gd name="T95" fmla="*/ 415 w 415"/>
                    <a:gd name="T96" fmla="*/ 655 h 655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415" h="655">
                      <a:moveTo>
                        <a:pt x="128" y="296"/>
                      </a:moveTo>
                      <a:cubicBezTo>
                        <a:pt x="0" y="280"/>
                        <a:pt x="1" y="301"/>
                        <a:pt x="64" y="206"/>
                      </a:cubicBezTo>
                      <a:cubicBezTo>
                        <a:pt x="252" y="249"/>
                        <a:pt x="206" y="236"/>
                        <a:pt x="192" y="450"/>
                      </a:cubicBezTo>
                      <a:cubicBezTo>
                        <a:pt x="199" y="541"/>
                        <a:pt x="166" y="655"/>
                        <a:pt x="281" y="616"/>
                      </a:cubicBezTo>
                      <a:cubicBezTo>
                        <a:pt x="290" y="603"/>
                        <a:pt x="296" y="589"/>
                        <a:pt x="307" y="578"/>
                      </a:cubicBezTo>
                      <a:cubicBezTo>
                        <a:pt x="318" y="567"/>
                        <a:pt x="335" y="564"/>
                        <a:pt x="345" y="552"/>
                      </a:cubicBezTo>
                      <a:cubicBezTo>
                        <a:pt x="364" y="530"/>
                        <a:pt x="375" y="490"/>
                        <a:pt x="384" y="462"/>
                      </a:cubicBezTo>
                      <a:cubicBezTo>
                        <a:pt x="371" y="458"/>
                        <a:pt x="359" y="448"/>
                        <a:pt x="345" y="450"/>
                      </a:cubicBezTo>
                      <a:cubicBezTo>
                        <a:pt x="318" y="453"/>
                        <a:pt x="268" y="475"/>
                        <a:pt x="268" y="475"/>
                      </a:cubicBezTo>
                      <a:cubicBezTo>
                        <a:pt x="255" y="484"/>
                        <a:pt x="238" y="488"/>
                        <a:pt x="230" y="501"/>
                      </a:cubicBezTo>
                      <a:cubicBezTo>
                        <a:pt x="155" y="621"/>
                        <a:pt x="251" y="547"/>
                        <a:pt x="166" y="603"/>
                      </a:cubicBezTo>
                      <a:cubicBezTo>
                        <a:pt x="103" y="581"/>
                        <a:pt x="93" y="592"/>
                        <a:pt x="140" y="475"/>
                      </a:cubicBezTo>
                      <a:cubicBezTo>
                        <a:pt x="145" y="462"/>
                        <a:pt x="165" y="464"/>
                        <a:pt x="179" y="462"/>
                      </a:cubicBezTo>
                      <a:cubicBezTo>
                        <a:pt x="226" y="456"/>
                        <a:pt x="273" y="454"/>
                        <a:pt x="320" y="450"/>
                      </a:cubicBezTo>
                      <a:cubicBezTo>
                        <a:pt x="415" y="302"/>
                        <a:pt x="147" y="364"/>
                        <a:pt x="51" y="360"/>
                      </a:cubicBezTo>
                      <a:cubicBezTo>
                        <a:pt x="64" y="351"/>
                        <a:pt x="78" y="345"/>
                        <a:pt x="89" y="334"/>
                      </a:cubicBezTo>
                      <a:cubicBezTo>
                        <a:pt x="100" y="323"/>
                        <a:pt x="100" y="300"/>
                        <a:pt x="115" y="296"/>
                      </a:cubicBezTo>
                      <a:cubicBezTo>
                        <a:pt x="160" y="282"/>
                        <a:pt x="209" y="287"/>
                        <a:pt x="256" y="283"/>
                      </a:cubicBezTo>
                      <a:cubicBezTo>
                        <a:pt x="349" y="252"/>
                        <a:pt x="313" y="277"/>
                        <a:pt x="371" y="219"/>
                      </a:cubicBezTo>
                      <a:cubicBezTo>
                        <a:pt x="391" y="160"/>
                        <a:pt x="394" y="149"/>
                        <a:pt x="332" y="130"/>
                      </a:cubicBezTo>
                      <a:cubicBezTo>
                        <a:pt x="294" y="134"/>
                        <a:pt x="255" y="136"/>
                        <a:pt x="217" y="142"/>
                      </a:cubicBezTo>
                      <a:cubicBezTo>
                        <a:pt x="200" y="145"/>
                        <a:pt x="173" y="139"/>
                        <a:pt x="166" y="155"/>
                      </a:cubicBezTo>
                      <a:cubicBezTo>
                        <a:pt x="156" y="179"/>
                        <a:pt x="175" y="206"/>
                        <a:pt x="179" y="232"/>
                      </a:cubicBezTo>
                      <a:cubicBezTo>
                        <a:pt x="209" y="228"/>
                        <a:pt x="239" y="225"/>
                        <a:pt x="268" y="219"/>
                      </a:cubicBezTo>
                      <a:cubicBezTo>
                        <a:pt x="281" y="216"/>
                        <a:pt x="302" y="219"/>
                        <a:pt x="307" y="206"/>
                      </a:cubicBezTo>
                      <a:cubicBezTo>
                        <a:pt x="331" y="146"/>
                        <a:pt x="248" y="140"/>
                        <a:pt x="217" y="130"/>
                      </a:cubicBezTo>
                      <a:cubicBezTo>
                        <a:pt x="204" y="121"/>
                        <a:pt x="193" y="110"/>
                        <a:pt x="179" y="104"/>
                      </a:cubicBezTo>
                      <a:cubicBezTo>
                        <a:pt x="163" y="97"/>
                        <a:pt x="139" y="105"/>
                        <a:pt x="128" y="91"/>
                      </a:cubicBezTo>
                      <a:cubicBezTo>
                        <a:pt x="120" y="80"/>
                        <a:pt x="129" y="61"/>
                        <a:pt x="140" y="53"/>
                      </a:cubicBezTo>
                      <a:cubicBezTo>
                        <a:pt x="162" y="37"/>
                        <a:pt x="194" y="42"/>
                        <a:pt x="217" y="27"/>
                      </a:cubicBezTo>
                      <a:cubicBezTo>
                        <a:pt x="259" y="0"/>
                        <a:pt x="241" y="2"/>
                        <a:pt x="268" y="2"/>
                      </a:cubicBezTo>
                    </a:path>
                  </a:pathLst>
                </a:custGeom>
                <a:solidFill>
                  <a:srgbClr val="CCFFFF"/>
                </a:solidFill>
                <a:ln w="38100" cmpd="sng">
                  <a:solidFill>
                    <a:srgbClr val="FF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u-HU"/>
                </a:p>
              </p:txBody>
            </p:sp>
          </p:grpSp>
          <p:sp>
            <p:nvSpPr>
              <p:cNvPr id="11279" name="Oval 33"/>
              <p:cNvSpPr>
                <a:spLocks noChangeArrowheads="1"/>
              </p:cNvSpPr>
              <p:nvPr/>
            </p:nvSpPr>
            <p:spPr bwMode="auto">
              <a:xfrm>
                <a:off x="4105" y="2659"/>
                <a:ext cx="952" cy="1406"/>
              </a:xfrm>
              <a:prstGeom prst="ellipse">
                <a:avLst/>
              </a:prstGeom>
              <a:solidFill>
                <a:srgbClr val="FFFFCC"/>
              </a:solidFill>
              <a:ln w="38100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grpSp>
            <p:nvGrpSpPr>
              <p:cNvPr id="11280" name="Group 35"/>
              <p:cNvGrpSpPr>
                <a:grpSpLocks/>
              </p:cNvGrpSpPr>
              <p:nvPr/>
            </p:nvGrpSpPr>
            <p:grpSpPr bwMode="auto">
              <a:xfrm>
                <a:off x="4377" y="3068"/>
                <a:ext cx="454" cy="544"/>
                <a:chOff x="4195" y="2614"/>
                <a:chExt cx="454" cy="544"/>
              </a:xfrm>
            </p:grpSpPr>
            <p:sp>
              <p:nvSpPr>
                <p:cNvPr id="11281" name="Oval 36"/>
                <p:cNvSpPr>
                  <a:spLocks noChangeArrowheads="1"/>
                </p:cNvSpPr>
                <p:nvPr/>
              </p:nvSpPr>
              <p:spPr bwMode="auto">
                <a:xfrm>
                  <a:off x="4245" y="2657"/>
                  <a:ext cx="355" cy="453"/>
                </a:xfrm>
                <a:prstGeom prst="ellipse">
                  <a:avLst/>
                </a:prstGeom>
                <a:solidFill>
                  <a:srgbClr val="CCFFFF"/>
                </a:solidFill>
                <a:ln w="57150">
                  <a:solidFill>
                    <a:srgbClr val="FF99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1282" name="Oval 37"/>
                <p:cNvSpPr>
                  <a:spLocks noChangeArrowheads="1"/>
                </p:cNvSpPr>
                <p:nvPr/>
              </p:nvSpPr>
              <p:spPr bwMode="auto">
                <a:xfrm>
                  <a:off x="4195" y="2614"/>
                  <a:ext cx="454" cy="544"/>
                </a:xfrm>
                <a:prstGeom prst="ellipse">
                  <a:avLst/>
                </a:prstGeom>
                <a:noFill/>
                <a:ln w="57150">
                  <a:solidFill>
                    <a:srgbClr val="FF99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1283" name="Freeform 38"/>
                <p:cNvSpPr>
                  <a:spLocks/>
                </p:cNvSpPr>
                <p:nvPr/>
              </p:nvSpPr>
              <p:spPr bwMode="auto">
                <a:xfrm>
                  <a:off x="4286" y="2704"/>
                  <a:ext cx="239" cy="380"/>
                </a:xfrm>
                <a:custGeom>
                  <a:avLst/>
                  <a:gdLst>
                    <a:gd name="T0" fmla="*/ 5 w 415"/>
                    <a:gd name="T1" fmla="*/ 12 h 655"/>
                    <a:gd name="T2" fmla="*/ 2 w 415"/>
                    <a:gd name="T3" fmla="*/ 8 h 655"/>
                    <a:gd name="T4" fmla="*/ 7 w 415"/>
                    <a:gd name="T5" fmla="*/ 17 h 655"/>
                    <a:gd name="T6" fmla="*/ 10 w 415"/>
                    <a:gd name="T7" fmla="*/ 24 h 655"/>
                    <a:gd name="T8" fmla="*/ 12 w 415"/>
                    <a:gd name="T9" fmla="*/ 22 h 655"/>
                    <a:gd name="T10" fmla="*/ 13 w 415"/>
                    <a:gd name="T11" fmla="*/ 21 h 655"/>
                    <a:gd name="T12" fmla="*/ 14 w 415"/>
                    <a:gd name="T13" fmla="*/ 17 h 655"/>
                    <a:gd name="T14" fmla="*/ 13 w 415"/>
                    <a:gd name="T15" fmla="*/ 17 h 655"/>
                    <a:gd name="T16" fmla="*/ 10 w 415"/>
                    <a:gd name="T17" fmla="*/ 18 h 655"/>
                    <a:gd name="T18" fmla="*/ 8 w 415"/>
                    <a:gd name="T19" fmla="*/ 19 h 655"/>
                    <a:gd name="T20" fmla="*/ 6 w 415"/>
                    <a:gd name="T21" fmla="*/ 23 h 655"/>
                    <a:gd name="T22" fmla="*/ 5 w 415"/>
                    <a:gd name="T23" fmla="*/ 18 h 655"/>
                    <a:gd name="T24" fmla="*/ 7 w 415"/>
                    <a:gd name="T25" fmla="*/ 17 h 655"/>
                    <a:gd name="T26" fmla="*/ 12 w 415"/>
                    <a:gd name="T27" fmla="*/ 17 h 655"/>
                    <a:gd name="T28" fmla="*/ 2 w 415"/>
                    <a:gd name="T29" fmla="*/ 14 h 655"/>
                    <a:gd name="T30" fmla="*/ 3 w 415"/>
                    <a:gd name="T31" fmla="*/ 13 h 655"/>
                    <a:gd name="T32" fmla="*/ 4 w 415"/>
                    <a:gd name="T33" fmla="*/ 12 h 655"/>
                    <a:gd name="T34" fmla="*/ 9 w 415"/>
                    <a:gd name="T35" fmla="*/ 11 h 655"/>
                    <a:gd name="T36" fmla="*/ 14 w 415"/>
                    <a:gd name="T37" fmla="*/ 9 h 655"/>
                    <a:gd name="T38" fmla="*/ 12 w 415"/>
                    <a:gd name="T39" fmla="*/ 5 h 655"/>
                    <a:gd name="T40" fmla="*/ 8 w 415"/>
                    <a:gd name="T41" fmla="*/ 5 h 655"/>
                    <a:gd name="T42" fmla="*/ 6 w 415"/>
                    <a:gd name="T43" fmla="*/ 6 h 655"/>
                    <a:gd name="T44" fmla="*/ 7 w 415"/>
                    <a:gd name="T45" fmla="*/ 9 h 655"/>
                    <a:gd name="T46" fmla="*/ 10 w 415"/>
                    <a:gd name="T47" fmla="*/ 9 h 655"/>
                    <a:gd name="T48" fmla="*/ 12 w 415"/>
                    <a:gd name="T49" fmla="*/ 8 h 655"/>
                    <a:gd name="T50" fmla="*/ 8 w 415"/>
                    <a:gd name="T51" fmla="*/ 5 h 655"/>
                    <a:gd name="T52" fmla="*/ 7 w 415"/>
                    <a:gd name="T53" fmla="*/ 4 h 655"/>
                    <a:gd name="T54" fmla="*/ 5 w 415"/>
                    <a:gd name="T55" fmla="*/ 3 h 655"/>
                    <a:gd name="T56" fmla="*/ 5 w 415"/>
                    <a:gd name="T57" fmla="*/ 2 h 655"/>
                    <a:gd name="T58" fmla="*/ 8 w 415"/>
                    <a:gd name="T59" fmla="*/ 1 h 655"/>
                    <a:gd name="T60" fmla="*/ 10 w 415"/>
                    <a:gd name="T61" fmla="*/ 1 h 655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415"/>
                    <a:gd name="T94" fmla="*/ 0 h 655"/>
                    <a:gd name="T95" fmla="*/ 415 w 415"/>
                    <a:gd name="T96" fmla="*/ 655 h 655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415" h="655">
                      <a:moveTo>
                        <a:pt x="128" y="296"/>
                      </a:moveTo>
                      <a:cubicBezTo>
                        <a:pt x="0" y="280"/>
                        <a:pt x="1" y="301"/>
                        <a:pt x="64" y="206"/>
                      </a:cubicBezTo>
                      <a:cubicBezTo>
                        <a:pt x="252" y="249"/>
                        <a:pt x="206" y="236"/>
                        <a:pt x="192" y="450"/>
                      </a:cubicBezTo>
                      <a:cubicBezTo>
                        <a:pt x="199" y="541"/>
                        <a:pt x="166" y="655"/>
                        <a:pt x="281" y="616"/>
                      </a:cubicBezTo>
                      <a:cubicBezTo>
                        <a:pt x="290" y="603"/>
                        <a:pt x="296" y="589"/>
                        <a:pt x="307" y="578"/>
                      </a:cubicBezTo>
                      <a:cubicBezTo>
                        <a:pt x="318" y="567"/>
                        <a:pt x="335" y="564"/>
                        <a:pt x="345" y="552"/>
                      </a:cubicBezTo>
                      <a:cubicBezTo>
                        <a:pt x="364" y="530"/>
                        <a:pt x="375" y="490"/>
                        <a:pt x="384" y="462"/>
                      </a:cubicBezTo>
                      <a:cubicBezTo>
                        <a:pt x="371" y="458"/>
                        <a:pt x="359" y="448"/>
                        <a:pt x="345" y="450"/>
                      </a:cubicBezTo>
                      <a:cubicBezTo>
                        <a:pt x="318" y="453"/>
                        <a:pt x="268" y="475"/>
                        <a:pt x="268" y="475"/>
                      </a:cubicBezTo>
                      <a:cubicBezTo>
                        <a:pt x="255" y="484"/>
                        <a:pt x="238" y="488"/>
                        <a:pt x="230" y="501"/>
                      </a:cubicBezTo>
                      <a:cubicBezTo>
                        <a:pt x="155" y="621"/>
                        <a:pt x="251" y="547"/>
                        <a:pt x="166" y="603"/>
                      </a:cubicBezTo>
                      <a:cubicBezTo>
                        <a:pt x="103" y="581"/>
                        <a:pt x="93" y="592"/>
                        <a:pt x="140" y="475"/>
                      </a:cubicBezTo>
                      <a:cubicBezTo>
                        <a:pt x="145" y="462"/>
                        <a:pt x="165" y="464"/>
                        <a:pt x="179" y="462"/>
                      </a:cubicBezTo>
                      <a:cubicBezTo>
                        <a:pt x="226" y="456"/>
                        <a:pt x="273" y="454"/>
                        <a:pt x="320" y="450"/>
                      </a:cubicBezTo>
                      <a:cubicBezTo>
                        <a:pt x="415" y="302"/>
                        <a:pt x="147" y="364"/>
                        <a:pt x="51" y="360"/>
                      </a:cubicBezTo>
                      <a:cubicBezTo>
                        <a:pt x="64" y="351"/>
                        <a:pt x="78" y="345"/>
                        <a:pt x="89" y="334"/>
                      </a:cubicBezTo>
                      <a:cubicBezTo>
                        <a:pt x="100" y="323"/>
                        <a:pt x="100" y="300"/>
                        <a:pt x="115" y="296"/>
                      </a:cubicBezTo>
                      <a:cubicBezTo>
                        <a:pt x="160" y="282"/>
                        <a:pt x="209" y="287"/>
                        <a:pt x="256" y="283"/>
                      </a:cubicBezTo>
                      <a:cubicBezTo>
                        <a:pt x="349" y="252"/>
                        <a:pt x="313" y="277"/>
                        <a:pt x="371" y="219"/>
                      </a:cubicBezTo>
                      <a:cubicBezTo>
                        <a:pt x="391" y="160"/>
                        <a:pt x="394" y="149"/>
                        <a:pt x="332" y="130"/>
                      </a:cubicBezTo>
                      <a:cubicBezTo>
                        <a:pt x="294" y="134"/>
                        <a:pt x="255" y="136"/>
                        <a:pt x="217" y="142"/>
                      </a:cubicBezTo>
                      <a:cubicBezTo>
                        <a:pt x="200" y="145"/>
                        <a:pt x="173" y="139"/>
                        <a:pt x="166" y="155"/>
                      </a:cubicBezTo>
                      <a:cubicBezTo>
                        <a:pt x="156" y="179"/>
                        <a:pt x="175" y="206"/>
                        <a:pt x="179" y="232"/>
                      </a:cubicBezTo>
                      <a:cubicBezTo>
                        <a:pt x="209" y="228"/>
                        <a:pt x="239" y="225"/>
                        <a:pt x="268" y="219"/>
                      </a:cubicBezTo>
                      <a:cubicBezTo>
                        <a:pt x="281" y="216"/>
                        <a:pt x="302" y="219"/>
                        <a:pt x="307" y="206"/>
                      </a:cubicBezTo>
                      <a:cubicBezTo>
                        <a:pt x="331" y="146"/>
                        <a:pt x="248" y="140"/>
                        <a:pt x="217" y="130"/>
                      </a:cubicBezTo>
                      <a:cubicBezTo>
                        <a:pt x="204" y="121"/>
                        <a:pt x="193" y="110"/>
                        <a:pt x="179" y="104"/>
                      </a:cubicBezTo>
                      <a:cubicBezTo>
                        <a:pt x="163" y="97"/>
                        <a:pt x="139" y="105"/>
                        <a:pt x="128" y="91"/>
                      </a:cubicBezTo>
                      <a:cubicBezTo>
                        <a:pt x="120" y="80"/>
                        <a:pt x="129" y="61"/>
                        <a:pt x="140" y="53"/>
                      </a:cubicBezTo>
                      <a:cubicBezTo>
                        <a:pt x="162" y="37"/>
                        <a:pt x="194" y="42"/>
                        <a:pt x="217" y="27"/>
                      </a:cubicBezTo>
                      <a:cubicBezTo>
                        <a:pt x="259" y="0"/>
                        <a:pt x="241" y="2"/>
                        <a:pt x="268" y="2"/>
                      </a:cubicBezTo>
                    </a:path>
                  </a:pathLst>
                </a:custGeom>
                <a:solidFill>
                  <a:srgbClr val="CCFFFF"/>
                </a:solidFill>
                <a:ln w="38100" cmpd="sng">
                  <a:solidFill>
                    <a:srgbClr val="FF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u-HU"/>
                </a:p>
              </p:txBody>
            </p:sp>
          </p:grpSp>
        </p:grpSp>
        <p:sp>
          <p:nvSpPr>
            <p:cNvPr id="11270" name="Text Box 42"/>
            <p:cNvSpPr txBox="1">
              <a:spLocks noChangeArrowheads="1"/>
            </p:cNvSpPr>
            <p:nvPr/>
          </p:nvSpPr>
          <p:spPr bwMode="auto">
            <a:xfrm>
              <a:off x="340" y="2568"/>
              <a:ext cx="2069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dirty="0" err="1" smtClean="0">
                  <a:latin typeface="Comic Sans MS" pitchFamily="66" charset="0"/>
                </a:rPr>
                <a:t>Endokaryotic</a:t>
              </a:r>
              <a:r>
                <a:rPr lang="hu-HU" dirty="0" smtClean="0">
                  <a:latin typeface="Comic Sans MS" pitchFamily="66" charset="0"/>
                </a:rPr>
                <a:t> </a:t>
              </a:r>
              <a:r>
                <a:rPr lang="hu-HU" dirty="0" err="1" smtClean="0">
                  <a:latin typeface="Comic Sans MS" pitchFamily="66" charset="0"/>
                </a:rPr>
                <a:t>etheory</a:t>
              </a:r>
              <a:endParaRPr lang="hu-HU" dirty="0">
                <a:latin typeface="Comic Sans MS" pitchFamily="66" charset="0"/>
              </a:endParaRPr>
            </a:p>
          </p:txBody>
        </p:sp>
        <p:sp>
          <p:nvSpPr>
            <p:cNvPr id="11271" name="Line 43"/>
            <p:cNvSpPr>
              <a:spLocks noChangeShapeType="1"/>
            </p:cNvSpPr>
            <p:nvPr/>
          </p:nvSpPr>
          <p:spPr bwMode="auto">
            <a:xfrm>
              <a:off x="1746" y="3022"/>
              <a:ext cx="680" cy="0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 type="stealth" w="med" len="med"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1272" name="Line 46"/>
            <p:cNvSpPr>
              <a:spLocks noChangeShapeType="1"/>
            </p:cNvSpPr>
            <p:nvPr/>
          </p:nvSpPr>
          <p:spPr bwMode="auto">
            <a:xfrm>
              <a:off x="3334" y="3022"/>
              <a:ext cx="680" cy="0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 type="stealth" w="med" len="med"/>
            </a:ln>
          </p:spPr>
          <p:txBody>
            <a:bodyPr/>
            <a:lstStyle/>
            <a:p>
              <a:endParaRPr lang="hu-HU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www.nature.com/nature/journal/v461/n7261/images/nature08453-f2.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2636838"/>
            <a:ext cx="3830638" cy="204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4" descr="http://www.nature.com/nature/journal/v461/n7261/images/nature08453-f3.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63" y="1916113"/>
            <a:ext cx="4076700" cy="340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0" y="260350"/>
            <a:ext cx="9144000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sz="3200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sz="32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Chromossome</a:t>
            </a:r>
            <a:r>
              <a:rPr lang="hu-HU" sz="32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sz="32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territories</a:t>
            </a:r>
            <a:r>
              <a:rPr lang="hu-HU" sz="32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endParaRPr lang="hu-HU" sz="3200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hu-HU" sz="28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Relations of </a:t>
            </a:r>
            <a:r>
              <a:rPr lang="hu-HU" sz="28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internal</a:t>
            </a:r>
            <a:r>
              <a:rPr lang="hu-HU" sz="28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sz="28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structure</a:t>
            </a:r>
            <a:r>
              <a:rPr lang="hu-HU" sz="28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and </a:t>
            </a:r>
            <a:r>
              <a:rPr lang="hu-HU" sz="28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activity</a:t>
            </a:r>
            <a:endParaRPr lang="hu-HU" sz="2800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179512" y="1124744"/>
            <a:ext cx="8675688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FontTx/>
              <a:buAutoNum type="arabicPeriod"/>
            </a:pPr>
            <a:r>
              <a:rPr lang="en-US" dirty="0" err="1" smtClean="0">
                <a:latin typeface="Comic Sans MS" pitchFamily="66" charset="0"/>
              </a:rPr>
              <a:t>Nucleosome</a:t>
            </a:r>
            <a:r>
              <a:rPr lang="en-US" dirty="0" smtClean="0">
                <a:latin typeface="Comic Sans MS" pitchFamily="66" charset="0"/>
              </a:rPr>
              <a:t> structure can be disrupted</a:t>
            </a:r>
            <a:endParaRPr lang="hu-HU" dirty="0">
              <a:latin typeface="Comic Sans MS" pitchFamily="66" charset="0"/>
            </a:endParaRPr>
          </a:p>
          <a:p>
            <a:pPr marL="457200" indent="-457200">
              <a:buFontTx/>
              <a:buAutoNum type="arabicPeriod"/>
            </a:pPr>
            <a:endParaRPr lang="hu-HU" dirty="0">
              <a:latin typeface="Comic Sans MS" pitchFamily="66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>
                <a:latin typeface="Comic Sans MS" pitchFamily="66" charset="0"/>
              </a:rPr>
              <a:t>proteins that </a:t>
            </a:r>
            <a:r>
              <a:rPr lang="en-US" b="1" dirty="0" smtClean="0">
                <a:solidFill>
                  <a:srgbClr val="FF9900"/>
                </a:solidFill>
                <a:latin typeface="Comic Sans MS" pitchFamily="66" charset="0"/>
              </a:rPr>
              <a:t>unwind the loops </a:t>
            </a:r>
            <a:r>
              <a:rPr lang="en-US" dirty="0" err="1" smtClean="0">
                <a:latin typeface="Comic Sans MS" pitchFamily="66" charset="0"/>
              </a:rPr>
              <a:t>eg</a:t>
            </a:r>
            <a:r>
              <a:rPr lang="en-US" dirty="0" smtClean="0">
                <a:latin typeface="Comic Sans MS" pitchFamily="66" charset="0"/>
              </a:rPr>
              <a:t> HMG (high motility group)</a:t>
            </a:r>
            <a:endParaRPr lang="hu-HU" dirty="0" smtClean="0">
              <a:latin typeface="Comic Sans MS" pitchFamily="66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>
                <a:latin typeface="Comic Sans MS" pitchFamily="66" charset="0"/>
              </a:rPr>
              <a:t>with </a:t>
            </a:r>
            <a:r>
              <a:rPr lang="en-US" b="1" dirty="0" smtClean="0">
                <a:solidFill>
                  <a:srgbClr val="FF9900"/>
                </a:solidFill>
                <a:latin typeface="Comic Sans MS" pitchFamily="66" charset="0"/>
              </a:rPr>
              <a:t>transcription factors </a:t>
            </a:r>
            <a:r>
              <a:rPr lang="en-US" dirty="0" smtClean="0">
                <a:latin typeface="Comic Sans MS" pitchFamily="66" charset="0"/>
              </a:rPr>
              <a:t>that recognize and bind to these sites</a:t>
            </a:r>
            <a:endParaRPr lang="hu-HU" dirty="0">
              <a:latin typeface="Comic Sans MS" pitchFamily="66" charset="0"/>
            </a:endParaRPr>
          </a:p>
          <a:p>
            <a:pPr marL="457200" indent="-457200">
              <a:buFontTx/>
              <a:buChar char="•"/>
            </a:pPr>
            <a:endParaRPr lang="hu-HU" b="1" dirty="0">
              <a:latin typeface="Comic Sans MS" pitchFamily="66" charset="0"/>
            </a:endParaRPr>
          </a:p>
          <a:p>
            <a:pPr marL="457200" indent="-457200"/>
            <a:r>
              <a:rPr lang="hu-HU" dirty="0">
                <a:latin typeface="Comic Sans MS" pitchFamily="66" charset="0"/>
              </a:rPr>
              <a:t>2. </a:t>
            </a:r>
            <a:r>
              <a:rPr lang="hu-HU" dirty="0" err="1" smtClean="0">
                <a:latin typeface="Comic Sans MS" pitchFamily="66" charset="0"/>
              </a:rPr>
              <a:t>Transcription</a:t>
            </a:r>
            <a:endParaRPr lang="hu-HU" dirty="0">
              <a:latin typeface="Comic Sans MS" pitchFamily="66" charset="0"/>
            </a:endParaRPr>
          </a:p>
          <a:p>
            <a:pPr marL="457200" indent="-457200"/>
            <a:endParaRPr lang="hu-HU" b="1" dirty="0">
              <a:solidFill>
                <a:srgbClr val="FF0000"/>
              </a:solidFill>
              <a:latin typeface="Comic Sans MS" pitchFamily="66" charset="0"/>
            </a:endParaRPr>
          </a:p>
          <a:p>
            <a:pPr marL="457200" indent="-457200"/>
            <a:r>
              <a:rPr lang="hu-HU" dirty="0" smtClean="0">
                <a:latin typeface="Comic Sans MS" pitchFamily="66" charset="0"/>
              </a:rPr>
              <a:t>3. </a:t>
            </a:r>
            <a:r>
              <a:rPr lang="en-US" dirty="0" err="1" smtClean="0">
                <a:latin typeface="Comic Sans MS" pitchFamily="66" charset="0"/>
              </a:rPr>
              <a:t>Nucleosome</a:t>
            </a:r>
            <a:r>
              <a:rPr lang="en-US" dirty="0" smtClean="0">
                <a:latin typeface="Comic Sans MS" pitchFamily="66" charset="0"/>
              </a:rPr>
              <a:t> structure </a:t>
            </a:r>
            <a:r>
              <a:rPr lang="en-US" b="1" dirty="0" smtClean="0">
                <a:solidFill>
                  <a:srgbClr val="FF9900"/>
                </a:solidFill>
                <a:latin typeface="Comic Sans MS" pitchFamily="66" charset="0"/>
              </a:rPr>
              <a:t>repair</a:t>
            </a:r>
            <a:r>
              <a:rPr lang="en-US" dirty="0" smtClean="0">
                <a:latin typeface="Comic Sans MS" pitchFamily="66" charset="0"/>
              </a:rPr>
              <a:t/>
            </a:r>
            <a:br>
              <a:rPr lang="en-US" dirty="0" smtClean="0">
                <a:latin typeface="Comic Sans MS" pitchFamily="66" charset="0"/>
              </a:rPr>
            </a:br>
            <a:r>
              <a:rPr lang="en-US" dirty="0" err="1" smtClean="0">
                <a:latin typeface="Comic Sans MS" pitchFamily="66" charset="0"/>
              </a:rPr>
              <a:t>Histone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Acetylation</a:t>
            </a:r>
            <a:r>
              <a:rPr lang="en-US" dirty="0" smtClean="0">
                <a:latin typeface="Comic Sans MS" pitchFamily="66" charset="0"/>
              </a:rPr>
              <a:t> (HAT)</a:t>
            </a:r>
            <a:br>
              <a:rPr lang="en-US" dirty="0" smtClean="0">
                <a:latin typeface="Comic Sans MS" pitchFamily="66" charset="0"/>
              </a:rPr>
            </a:br>
            <a:r>
              <a:rPr lang="en-US" dirty="0" err="1" smtClean="0">
                <a:latin typeface="Comic Sans MS" pitchFamily="66" charset="0"/>
              </a:rPr>
              <a:t>Histone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Deacetylation</a:t>
            </a:r>
            <a:r>
              <a:rPr lang="en-US" dirty="0" smtClean="0">
                <a:latin typeface="Comic Sans MS" pitchFamily="66" charset="0"/>
              </a:rPr>
              <a:t> (HDA = </a:t>
            </a:r>
            <a:r>
              <a:rPr lang="en-US" dirty="0" err="1" smtClean="0">
                <a:latin typeface="Comic Sans MS" pitchFamily="66" charset="0"/>
              </a:rPr>
              <a:t>Histone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hu-HU" dirty="0" smtClean="0">
                <a:latin typeface="Comic Sans MS" pitchFamily="66" charset="0"/>
              </a:rPr>
              <a:t>d</a:t>
            </a:r>
            <a:r>
              <a:rPr lang="en-US" dirty="0" err="1" smtClean="0">
                <a:latin typeface="Comic Sans MS" pitchFamily="66" charset="0"/>
              </a:rPr>
              <a:t>eacetylase</a:t>
            </a:r>
            <a:r>
              <a:rPr lang="en-US" dirty="0" smtClean="0">
                <a:latin typeface="Comic Sans MS" pitchFamily="66" charset="0"/>
              </a:rPr>
              <a:t>)</a:t>
            </a:r>
            <a:endParaRPr lang="hu-HU" dirty="0">
              <a:latin typeface="Comic Sans MS" pitchFamily="66" charset="0"/>
            </a:endParaRPr>
          </a:p>
          <a:p>
            <a:pPr marL="457200" indent="-457200"/>
            <a:endParaRPr lang="hu-HU" dirty="0">
              <a:latin typeface="Comic Sans MS" pitchFamily="66" charset="0"/>
            </a:endParaRPr>
          </a:p>
        </p:txBody>
      </p:sp>
      <p:sp>
        <p:nvSpPr>
          <p:cNvPr id="62467" name="Text Box 3"/>
          <p:cNvSpPr txBox="1">
            <a:spLocks noChangeArrowheads="1"/>
          </p:cNvSpPr>
          <p:nvPr/>
        </p:nvSpPr>
        <p:spPr bwMode="auto">
          <a:xfrm>
            <a:off x="923925" y="185738"/>
            <a:ext cx="769633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32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Chromatin</a:t>
            </a:r>
            <a:r>
              <a:rPr lang="hu-HU" sz="32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sz="32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rearrangement</a:t>
            </a:r>
            <a:r>
              <a:rPr lang="hu-HU" sz="32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- </a:t>
            </a:r>
            <a:r>
              <a:rPr lang="hu-HU" sz="3200" dirty="0" err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remodelling</a:t>
            </a:r>
            <a:endParaRPr lang="hu-HU" sz="3200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3" descr="The image “http://biology.plosjournals.org/archive/1545-7885/3/11/figure/10.1371_journal.pbio.0030395.g002-M.jpg” cannot be displayed, because it contains errors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3513" y="1828800"/>
            <a:ext cx="4876800" cy="393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0" name="Text Box 4"/>
          <p:cNvSpPr txBox="1">
            <a:spLocks noChangeArrowheads="1"/>
          </p:cNvSpPr>
          <p:nvPr/>
        </p:nvSpPr>
        <p:spPr bwMode="auto">
          <a:xfrm>
            <a:off x="82633" y="304800"/>
            <a:ext cx="897874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u-HU" sz="32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Disease</a:t>
            </a:r>
            <a:r>
              <a:rPr lang="hu-HU" sz="32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of </a:t>
            </a:r>
            <a:r>
              <a:rPr lang="hu-HU" sz="32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nuclear</a:t>
            </a:r>
            <a:r>
              <a:rPr lang="hu-HU" sz="32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sz="32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lamina</a:t>
            </a:r>
            <a:endParaRPr lang="hu-HU" sz="3200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  <a:p>
            <a:pPr algn="ctr">
              <a:defRPr/>
            </a:pPr>
            <a:r>
              <a:rPr lang="hu-HU" sz="3200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-  </a:t>
            </a:r>
            <a:r>
              <a:rPr lang="hu-HU" sz="3200" dirty="0" err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Progeria</a:t>
            </a:r>
            <a:r>
              <a:rPr lang="hu-HU" dirty="0"/>
              <a:t>  </a:t>
            </a:r>
            <a:r>
              <a:rPr lang="hu-HU" sz="3200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~ </a:t>
            </a:r>
            <a:r>
              <a:rPr lang="hu-HU" sz="3200" dirty="0" err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Hutchinson</a:t>
            </a:r>
            <a:r>
              <a:rPr lang="hu-HU" sz="3200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–</a:t>
            </a:r>
            <a:r>
              <a:rPr lang="hu-HU" sz="3200" dirty="0" err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Gilford</a:t>
            </a:r>
            <a:r>
              <a:rPr lang="hu-HU" sz="3200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sz="32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syndrome</a:t>
            </a:r>
            <a:r>
              <a:rPr lang="hu-HU" sz="32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sz="3200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-</a:t>
            </a:r>
            <a:endParaRPr lang="en-GB" sz="3200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33796" name="Text Box 5"/>
          <p:cNvSpPr txBox="1">
            <a:spLocks noChangeArrowheads="1"/>
          </p:cNvSpPr>
          <p:nvPr/>
        </p:nvSpPr>
        <p:spPr bwMode="auto">
          <a:xfrm>
            <a:off x="5092700" y="2286000"/>
            <a:ext cx="4092787" cy="3847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rgbClr val="FF9900"/>
              </a:buClr>
              <a:buSzPct val="120000"/>
              <a:buFontTx/>
              <a:buChar char="•"/>
            </a:pPr>
            <a:r>
              <a:rPr lang="hu-HU" dirty="0">
                <a:latin typeface="Comic Sans MS" pitchFamily="66" charset="0"/>
              </a:rPr>
              <a:t> </a:t>
            </a:r>
            <a:r>
              <a:rPr lang="hu-HU" dirty="0" err="1" smtClean="0">
                <a:latin typeface="Comic Sans MS" pitchFamily="66" charset="0"/>
              </a:rPr>
              <a:t>Mutation</a:t>
            </a:r>
            <a:r>
              <a:rPr lang="hu-HU" dirty="0" smtClean="0">
                <a:latin typeface="Comic Sans MS" pitchFamily="66" charset="0"/>
              </a:rPr>
              <a:t> of </a:t>
            </a:r>
            <a:r>
              <a:rPr lang="hu-HU" dirty="0" err="1" smtClean="0">
                <a:latin typeface="Comic Sans MS" pitchFamily="66" charset="0"/>
              </a:rPr>
              <a:t>Lamin</a:t>
            </a:r>
            <a:r>
              <a:rPr lang="hu-HU" dirty="0" smtClean="0">
                <a:latin typeface="Comic Sans MS" pitchFamily="66" charset="0"/>
              </a:rPr>
              <a:t> </a:t>
            </a:r>
            <a:r>
              <a:rPr lang="hu-HU" dirty="0">
                <a:latin typeface="Comic Sans MS" pitchFamily="66" charset="0"/>
              </a:rPr>
              <a:t>A </a:t>
            </a:r>
            <a:r>
              <a:rPr lang="hu-HU" dirty="0" err="1" smtClean="0">
                <a:latin typeface="Comic Sans MS" pitchFamily="66" charset="0"/>
              </a:rPr>
              <a:t>gene</a:t>
            </a:r>
            <a:endParaRPr lang="hu-HU" dirty="0">
              <a:latin typeface="Comic Sans MS" pitchFamily="66" charset="0"/>
            </a:endParaRPr>
          </a:p>
          <a:p>
            <a:pPr>
              <a:buClr>
                <a:srgbClr val="FF9900"/>
              </a:buClr>
              <a:buSzPct val="120000"/>
              <a:buFontTx/>
              <a:buChar char="•"/>
            </a:pPr>
            <a:r>
              <a:rPr lang="hu-HU" dirty="0">
                <a:latin typeface="Comic Sans MS" pitchFamily="66" charset="0"/>
              </a:rPr>
              <a:t> </a:t>
            </a:r>
            <a:r>
              <a:rPr lang="hu-HU" dirty="0" err="1" smtClean="0">
                <a:latin typeface="Comic Sans MS" pitchFamily="66" charset="0"/>
              </a:rPr>
              <a:t>Lasting</a:t>
            </a:r>
            <a:r>
              <a:rPr lang="hu-HU" dirty="0" smtClean="0">
                <a:latin typeface="Comic Sans MS" pitchFamily="66" charset="0"/>
              </a:rPr>
              <a:t> </a:t>
            </a:r>
            <a:r>
              <a:rPr lang="hu-HU" dirty="0" err="1" smtClean="0">
                <a:latin typeface="Comic Sans MS" pitchFamily="66" charset="0"/>
              </a:rPr>
              <a:t>farnesylation</a:t>
            </a:r>
            <a:r>
              <a:rPr lang="hu-HU" dirty="0" smtClean="0">
                <a:latin typeface="Comic Sans MS" pitchFamily="66" charset="0"/>
              </a:rPr>
              <a:t> of</a:t>
            </a:r>
          </a:p>
          <a:p>
            <a:pPr>
              <a:buClr>
                <a:srgbClr val="FF9900"/>
              </a:buClr>
              <a:buSzPct val="120000"/>
            </a:pPr>
            <a:r>
              <a:rPr lang="hu-HU" dirty="0" smtClean="0">
                <a:latin typeface="Comic Sans MS" pitchFamily="66" charset="0"/>
              </a:rPr>
              <a:t> </a:t>
            </a:r>
            <a:r>
              <a:rPr lang="hu-HU" dirty="0" smtClean="0">
                <a:latin typeface="Comic Sans MS" pitchFamily="66" charset="0"/>
              </a:rPr>
              <a:t>  </a:t>
            </a:r>
            <a:r>
              <a:rPr lang="hu-HU" dirty="0" err="1" smtClean="0">
                <a:latin typeface="Comic Sans MS" pitchFamily="66" charset="0"/>
              </a:rPr>
              <a:t>Lamin</a:t>
            </a:r>
            <a:r>
              <a:rPr lang="hu-HU" dirty="0" smtClean="0">
                <a:latin typeface="Comic Sans MS" pitchFamily="66" charset="0"/>
              </a:rPr>
              <a:t> </a:t>
            </a:r>
            <a:r>
              <a:rPr lang="hu-HU" dirty="0">
                <a:latin typeface="Comic Sans MS" pitchFamily="66" charset="0"/>
              </a:rPr>
              <a:t>A-CAAX </a:t>
            </a:r>
          </a:p>
          <a:p>
            <a:pPr>
              <a:buClr>
                <a:srgbClr val="FF9900"/>
              </a:buClr>
              <a:buSzPct val="120000"/>
              <a:buFontTx/>
              <a:buChar char="•"/>
            </a:pPr>
            <a:r>
              <a:rPr lang="hu-HU" dirty="0">
                <a:latin typeface="Comic Sans MS" pitchFamily="66" charset="0"/>
              </a:rPr>
              <a:t> </a:t>
            </a:r>
            <a:r>
              <a:rPr lang="hu-HU" dirty="0" err="1" smtClean="0">
                <a:latin typeface="Comic Sans MS" pitchFamily="66" charset="0"/>
              </a:rPr>
              <a:t>abnormal</a:t>
            </a:r>
            <a:r>
              <a:rPr lang="hu-HU" dirty="0" smtClean="0">
                <a:latin typeface="Comic Sans MS" pitchFamily="66" charset="0"/>
              </a:rPr>
              <a:t> </a:t>
            </a:r>
            <a:r>
              <a:rPr lang="hu-HU" dirty="0" err="1" smtClean="0">
                <a:latin typeface="Comic Sans MS" pitchFamily="66" charset="0"/>
              </a:rPr>
              <a:t>morphology</a:t>
            </a:r>
            <a:r>
              <a:rPr lang="hu-HU" dirty="0" smtClean="0">
                <a:latin typeface="Comic Sans MS" pitchFamily="66" charset="0"/>
              </a:rPr>
              <a:t> </a:t>
            </a:r>
          </a:p>
          <a:p>
            <a:pPr>
              <a:buClr>
                <a:srgbClr val="FF9900"/>
              </a:buClr>
              <a:buSzPct val="120000"/>
            </a:pPr>
            <a:r>
              <a:rPr lang="hu-HU" dirty="0" smtClean="0">
                <a:latin typeface="Comic Sans MS" pitchFamily="66" charset="0"/>
              </a:rPr>
              <a:t> </a:t>
            </a:r>
            <a:r>
              <a:rPr lang="hu-HU" dirty="0" smtClean="0">
                <a:latin typeface="Comic Sans MS" pitchFamily="66" charset="0"/>
              </a:rPr>
              <a:t>  </a:t>
            </a:r>
            <a:r>
              <a:rPr lang="hu-HU" dirty="0" smtClean="0">
                <a:latin typeface="Comic Sans MS" pitchFamily="66" charset="0"/>
              </a:rPr>
              <a:t>of </a:t>
            </a:r>
            <a:r>
              <a:rPr lang="hu-HU" dirty="0" err="1" smtClean="0">
                <a:latin typeface="Comic Sans MS" pitchFamily="66" charset="0"/>
              </a:rPr>
              <a:t>nucleus</a:t>
            </a:r>
            <a:endParaRPr lang="hu-HU" dirty="0">
              <a:latin typeface="Comic Sans MS" pitchFamily="66" charset="0"/>
            </a:endParaRPr>
          </a:p>
          <a:p>
            <a:pPr>
              <a:buClr>
                <a:srgbClr val="FF9900"/>
              </a:buClr>
              <a:buSzPct val="120000"/>
              <a:buFontTx/>
              <a:buChar char="•"/>
            </a:pPr>
            <a:r>
              <a:rPr lang="hu-HU" dirty="0">
                <a:latin typeface="Comic Sans MS" pitchFamily="66" charset="0"/>
              </a:rPr>
              <a:t> </a:t>
            </a:r>
            <a:r>
              <a:rPr lang="hu-HU" dirty="0" err="1" smtClean="0">
                <a:latin typeface="Comic Sans MS" pitchFamily="66" charset="0"/>
              </a:rPr>
              <a:t>heterochromatin</a:t>
            </a:r>
            <a:r>
              <a:rPr lang="hu-HU" dirty="0" smtClean="0">
                <a:latin typeface="Comic Sans MS" pitchFamily="66" charset="0"/>
              </a:rPr>
              <a:t> </a:t>
            </a:r>
            <a:endParaRPr lang="hu-HU" dirty="0">
              <a:latin typeface="Comic Sans MS" pitchFamily="66" charset="0"/>
            </a:endParaRPr>
          </a:p>
          <a:p>
            <a:pPr>
              <a:buClr>
                <a:srgbClr val="FF9900"/>
              </a:buClr>
              <a:buSzPct val="120000"/>
            </a:pPr>
            <a:r>
              <a:rPr lang="hu-HU" dirty="0">
                <a:latin typeface="Comic Sans MS" pitchFamily="66" charset="0"/>
              </a:rPr>
              <a:t>   </a:t>
            </a:r>
            <a:r>
              <a:rPr lang="hu-HU" dirty="0" err="1" smtClean="0">
                <a:latin typeface="Comic Sans MS" pitchFamily="66" charset="0"/>
              </a:rPr>
              <a:t>disorganization</a:t>
            </a:r>
            <a:endParaRPr lang="hu-HU" dirty="0">
              <a:latin typeface="Comic Sans MS" pitchFamily="66" charset="0"/>
            </a:endParaRPr>
          </a:p>
          <a:p>
            <a:pPr>
              <a:buClr>
                <a:srgbClr val="FF9900"/>
              </a:buClr>
              <a:buSzPct val="120000"/>
              <a:buFontTx/>
              <a:buChar char="•"/>
            </a:pPr>
            <a:r>
              <a:rPr lang="hu-HU" dirty="0">
                <a:latin typeface="Comic Sans MS" pitchFamily="66" charset="0"/>
              </a:rPr>
              <a:t> </a:t>
            </a:r>
            <a:r>
              <a:rPr lang="hu-HU" dirty="0" smtClean="0">
                <a:latin typeface="Comic Sans MS" pitchFamily="66" charset="0"/>
              </a:rPr>
              <a:t>DNA </a:t>
            </a:r>
            <a:r>
              <a:rPr lang="hu-HU" dirty="0" err="1" smtClean="0">
                <a:latin typeface="Comic Sans MS" pitchFamily="66" charset="0"/>
              </a:rPr>
              <a:t>repair</a:t>
            </a:r>
            <a:r>
              <a:rPr lang="hu-HU" dirty="0" smtClean="0">
                <a:latin typeface="Comic Sans MS" pitchFamily="66" charset="0"/>
              </a:rPr>
              <a:t> is </a:t>
            </a:r>
            <a:r>
              <a:rPr lang="hu-HU" dirty="0" err="1" smtClean="0">
                <a:latin typeface="Comic Sans MS" pitchFamily="66" charset="0"/>
              </a:rPr>
              <a:t>abnormal</a:t>
            </a:r>
            <a:endParaRPr lang="hu-HU" dirty="0">
              <a:latin typeface="Comic Sans MS" pitchFamily="66" charset="0"/>
            </a:endParaRPr>
          </a:p>
          <a:p>
            <a:r>
              <a:rPr lang="hu-HU" dirty="0">
                <a:latin typeface="Comic Sans MS" pitchFamily="66" charset="0"/>
              </a:rPr>
              <a:t>   </a:t>
            </a:r>
          </a:p>
          <a:p>
            <a:r>
              <a:rPr lang="hu-HU" sz="2800" b="1" dirty="0" err="1" smtClean="0">
                <a:solidFill>
                  <a:srgbClr val="FF9900"/>
                </a:solidFill>
                <a:latin typeface="Comic Sans MS" pitchFamily="66" charset="0"/>
              </a:rPr>
              <a:t>Accelerated</a:t>
            </a:r>
            <a:r>
              <a:rPr lang="hu-HU" sz="2800" b="1" dirty="0" smtClean="0">
                <a:solidFill>
                  <a:srgbClr val="FF9900"/>
                </a:solidFill>
                <a:latin typeface="Comic Sans MS" pitchFamily="66" charset="0"/>
              </a:rPr>
              <a:t> </a:t>
            </a:r>
            <a:r>
              <a:rPr lang="hu-HU" sz="2800" b="1" dirty="0" err="1" smtClean="0">
                <a:solidFill>
                  <a:srgbClr val="FF9900"/>
                </a:solidFill>
                <a:latin typeface="Comic Sans MS" pitchFamily="66" charset="0"/>
              </a:rPr>
              <a:t>aging</a:t>
            </a:r>
            <a:endParaRPr lang="en-GB" sz="2800" b="1" dirty="0">
              <a:solidFill>
                <a:srgbClr val="FF99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1.bp.blogspot.com/-Ga7tUEcFjdM/TmYOzNe70pI/AAAAAAAAG9M/aae8z52GVy4/s1600/Progeria+mutation.jpg"/>
          <p:cNvPicPr>
            <a:picLocks noChangeAspect="1" noChangeArrowheads="1"/>
          </p:cNvPicPr>
          <p:nvPr/>
        </p:nvPicPr>
        <p:blipFill>
          <a:blip r:embed="rId2" cstate="print"/>
          <a:srcRect t="14284"/>
          <a:stretch>
            <a:fillRect/>
          </a:stretch>
        </p:blipFill>
        <p:spPr bwMode="auto">
          <a:xfrm>
            <a:off x="1152525" y="1268413"/>
            <a:ext cx="6838950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sz="3200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sz="32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Role</a:t>
            </a:r>
            <a:r>
              <a:rPr lang="hu-HU" sz="32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of </a:t>
            </a:r>
            <a:r>
              <a:rPr lang="hu-HU" sz="32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farnesyl</a:t>
            </a:r>
            <a:r>
              <a:rPr lang="hu-HU" sz="32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sz="32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group</a:t>
            </a:r>
            <a:r>
              <a:rPr lang="hu-HU" sz="32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- </a:t>
            </a:r>
            <a:r>
              <a:rPr lang="hu-HU" sz="3200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Unfortunately we are unable to provide accessible alternative text for this. If you require assistance to access this image, or to obtain a text description, please contact npg@nature.co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8250" y="1400175"/>
            <a:ext cx="6667500" cy="405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sz="3200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sz="32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Role</a:t>
            </a:r>
            <a:r>
              <a:rPr lang="hu-HU" sz="32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of </a:t>
            </a:r>
            <a:r>
              <a:rPr lang="hu-HU" sz="32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farnesyl</a:t>
            </a:r>
            <a:r>
              <a:rPr lang="hu-HU" sz="32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sz="32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group</a:t>
            </a:r>
            <a:r>
              <a:rPr lang="hu-HU" sz="32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- </a:t>
            </a:r>
            <a:r>
              <a:rPr lang="hu-HU" sz="3200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1026"/>
          <p:cNvSpPr txBox="1">
            <a:spLocks noChangeArrowheads="1"/>
          </p:cNvSpPr>
          <p:nvPr/>
        </p:nvSpPr>
        <p:spPr bwMode="auto">
          <a:xfrm>
            <a:off x="2667000" y="304800"/>
            <a:ext cx="489268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Data </a:t>
            </a:r>
            <a:r>
              <a:rPr lang="en-US" sz="28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on the human genome</a:t>
            </a:r>
            <a:endParaRPr lang="en-GB" sz="2800" b="1" dirty="0">
              <a:solidFill>
                <a:srgbClr val="99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36867" name="Text Box 1027"/>
          <p:cNvSpPr txBox="1">
            <a:spLocks noChangeArrowheads="1"/>
          </p:cNvSpPr>
          <p:nvPr/>
        </p:nvSpPr>
        <p:spPr bwMode="auto">
          <a:xfrm>
            <a:off x="554716" y="1374775"/>
            <a:ext cx="8034572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hu-HU" b="1" dirty="0">
                <a:solidFill>
                  <a:srgbClr val="FF3300"/>
                </a:solidFill>
                <a:latin typeface="Comic Sans MS" pitchFamily="66" charset="0"/>
              </a:rPr>
              <a:t>3,000,</a:t>
            </a:r>
            <a:r>
              <a:rPr lang="hu-HU" b="1" dirty="0" err="1">
                <a:solidFill>
                  <a:srgbClr val="FF3300"/>
                </a:solidFill>
                <a:latin typeface="Comic Sans MS" pitchFamily="66" charset="0"/>
              </a:rPr>
              <a:t>000</a:t>
            </a:r>
            <a:r>
              <a:rPr lang="hu-HU" b="1" dirty="0">
                <a:solidFill>
                  <a:srgbClr val="FF3300"/>
                </a:solidFill>
                <a:latin typeface="Comic Sans MS" pitchFamily="66" charset="0"/>
              </a:rPr>
              <a:t>,</a:t>
            </a:r>
            <a:r>
              <a:rPr lang="hu-HU" b="1" dirty="0" err="1">
                <a:solidFill>
                  <a:srgbClr val="FF3300"/>
                </a:solidFill>
                <a:latin typeface="Comic Sans MS" pitchFamily="66" charset="0"/>
              </a:rPr>
              <a:t>000</a:t>
            </a:r>
            <a:r>
              <a:rPr lang="hu-HU" dirty="0">
                <a:latin typeface="Comic Sans MS" pitchFamily="66" charset="0"/>
              </a:rPr>
              <a:t> </a:t>
            </a:r>
            <a:r>
              <a:rPr lang="hu-HU" dirty="0" err="1" smtClean="0">
                <a:latin typeface="Comic Sans MS" pitchFamily="66" charset="0"/>
              </a:rPr>
              <a:t>basepairs</a:t>
            </a:r>
            <a:r>
              <a:rPr lang="hu-HU" dirty="0" smtClean="0">
                <a:latin typeface="Comic Sans MS" pitchFamily="66" charset="0"/>
              </a:rPr>
              <a:t> </a:t>
            </a:r>
            <a:r>
              <a:rPr lang="hu-HU" dirty="0">
                <a:latin typeface="Comic Sans MS" pitchFamily="66" charset="0"/>
              </a:rPr>
              <a:t>	~   500,000,</a:t>
            </a:r>
            <a:r>
              <a:rPr lang="hu-HU" dirty="0" err="1">
                <a:latin typeface="Comic Sans MS" pitchFamily="66" charset="0"/>
              </a:rPr>
              <a:t>000</a:t>
            </a:r>
            <a:r>
              <a:rPr lang="hu-HU" dirty="0">
                <a:latin typeface="Comic Sans MS" pitchFamily="66" charset="0"/>
              </a:rPr>
              <a:t> </a:t>
            </a:r>
            <a:r>
              <a:rPr lang="hu-HU" dirty="0" err="1">
                <a:latin typeface="Comic Sans MS" pitchFamily="66" charset="0"/>
              </a:rPr>
              <a:t>c</a:t>
            </a:r>
            <a:r>
              <a:rPr lang="hu-HU" dirty="0" err="1" smtClean="0">
                <a:latin typeface="Comic Sans MS" pitchFamily="66" charset="0"/>
              </a:rPr>
              <a:t>odon</a:t>
            </a:r>
            <a:endParaRPr lang="hu-HU" dirty="0">
              <a:latin typeface="Comic Sans MS" pitchFamily="66" charset="0"/>
            </a:endParaRPr>
          </a:p>
          <a:p>
            <a:pPr algn="ctr"/>
            <a:endParaRPr lang="hu-HU" dirty="0">
              <a:latin typeface="Comic Sans MS" pitchFamily="66" charset="0"/>
            </a:endParaRPr>
          </a:p>
          <a:p>
            <a:pPr algn="ctr"/>
            <a:r>
              <a:rPr lang="hu-HU" dirty="0" err="1" smtClean="0">
                <a:latin typeface="Comic Sans MS" pitchFamily="66" charset="0"/>
              </a:rPr>
              <a:t>If</a:t>
            </a:r>
            <a:r>
              <a:rPr lang="hu-HU" dirty="0" smtClean="0">
                <a:latin typeface="Comic Sans MS" pitchFamily="66" charset="0"/>
              </a:rPr>
              <a:t> </a:t>
            </a:r>
            <a:r>
              <a:rPr lang="hu-HU" dirty="0">
                <a:latin typeface="Comic Sans MS" pitchFamily="66" charset="0"/>
              </a:rPr>
              <a:t>1 </a:t>
            </a:r>
            <a:r>
              <a:rPr lang="hu-HU" dirty="0" err="1" smtClean="0">
                <a:latin typeface="Comic Sans MS" pitchFamily="66" charset="0"/>
              </a:rPr>
              <a:t>codon</a:t>
            </a:r>
            <a:r>
              <a:rPr lang="hu-HU" dirty="0" smtClean="0">
                <a:latin typeface="Comic Sans MS" pitchFamily="66" charset="0"/>
              </a:rPr>
              <a:t> </a:t>
            </a:r>
            <a:r>
              <a:rPr lang="hu-HU" dirty="0">
                <a:latin typeface="Comic Sans MS" pitchFamily="66" charset="0"/>
              </a:rPr>
              <a:t>= </a:t>
            </a:r>
            <a:r>
              <a:rPr lang="hu-HU" dirty="0" err="1">
                <a:latin typeface="Comic Sans MS" pitchFamily="66" charset="0"/>
              </a:rPr>
              <a:t>1</a:t>
            </a:r>
            <a:r>
              <a:rPr lang="hu-HU" dirty="0">
                <a:latin typeface="Comic Sans MS" pitchFamily="66" charset="0"/>
              </a:rPr>
              <a:t> </a:t>
            </a:r>
            <a:r>
              <a:rPr lang="hu-HU" dirty="0" err="1" smtClean="0">
                <a:latin typeface="Comic Sans MS" pitchFamily="66" charset="0"/>
              </a:rPr>
              <a:t>word</a:t>
            </a:r>
            <a:r>
              <a:rPr lang="hu-HU" dirty="0" smtClean="0">
                <a:latin typeface="Comic Sans MS" pitchFamily="66" charset="0"/>
              </a:rPr>
              <a:t> </a:t>
            </a:r>
            <a:r>
              <a:rPr lang="hu-HU" dirty="0">
                <a:latin typeface="Comic Sans MS" pitchFamily="66" charset="0"/>
              </a:rPr>
              <a:t>	</a:t>
            </a:r>
            <a:r>
              <a:rPr lang="hu-HU" dirty="0" smtClean="0">
                <a:latin typeface="Comic Sans MS" pitchFamily="66" charset="0"/>
              </a:rPr>
              <a:t>and </a:t>
            </a:r>
            <a:r>
              <a:rPr lang="hu-HU" dirty="0">
                <a:latin typeface="Comic Sans MS" pitchFamily="66" charset="0"/>
              </a:rPr>
              <a:t>	1 </a:t>
            </a:r>
            <a:r>
              <a:rPr lang="hu-HU" dirty="0" err="1" smtClean="0">
                <a:latin typeface="Comic Sans MS" pitchFamily="66" charset="0"/>
              </a:rPr>
              <a:t>page</a:t>
            </a:r>
            <a:r>
              <a:rPr lang="hu-HU" dirty="0" smtClean="0">
                <a:latin typeface="Comic Sans MS" pitchFamily="66" charset="0"/>
              </a:rPr>
              <a:t> = </a:t>
            </a:r>
            <a:r>
              <a:rPr lang="hu-HU" dirty="0">
                <a:latin typeface="Comic Sans MS" pitchFamily="66" charset="0"/>
              </a:rPr>
              <a:t>850 </a:t>
            </a:r>
            <a:r>
              <a:rPr lang="hu-HU" dirty="0" err="1" smtClean="0">
                <a:latin typeface="Comic Sans MS" pitchFamily="66" charset="0"/>
              </a:rPr>
              <a:t>words</a:t>
            </a:r>
            <a:endParaRPr lang="hu-HU" dirty="0">
              <a:latin typeface="Comic Sans MS" pitchFamily="66" charset="0"/>
            </a:endParaRPr>
          </a:p>
          <a:p>
            <a:pPr algn="ctr"/>
            <a:endParaRPr lang="hu-HU" dirty="0">
              <a:latin typeface="Comic Sans MS" pitchFamily="66" charset="0"/>
            </a:endParaRPr>
          </a:p>
          <a:p>
            <a:pPr algn="ctr"/>
            <a:r>
              <a:rPr lang="hu-HU" dirty="0" smtClean="0">
                <a:latin typeface="Comic Sans MS" pitchFamily="66" charset="0"/>
              </a:rPr>
              <a:t>THIS MEANS</a:t>
            </a:r>
            <a:endParaRPr lang="hu-HU" dirty="0">
              <a:latin typeface="Comic Sans MS" pitchFamily="66" charset="0"/>
            </a:endParaRPr>
          </a:p>
          <a:p>
            <a:pPr algn="ctr"/>
            <a:endParaRPr lang="hu-HU" dirty="0">
              <a:latin typeface="Comic Sans MS" pitchFamily="66" charset="0"/>
            </a:endParaRPr>
          </a:p>
          <a:p>
            <a:pPr algn="ctr"/>
            <a:r>
              <a:rPr lang="en-US" dirty="0" smtClean="0">
                <a:latin typeface="Comic Sans MS" pitchFamily="66" charset="0"/>
              </a:rPr>
              <a:t>The </a:t>
            </a:r>
            <a:r>
              <a:rPr lang="en-US" dirty="0" smtClean="0">
                <a:latin typeface="Comic Sans MS" pitchFamily="66" charset="0"/>
              </a:rPr>
              <a:t>human genome corresponds to </a:t>
            </a:r>
            <a:r>
              <a:rPr lang="en-US" b="1" dirty="0" smtClean="0">
                <a:solidFill>
                  <a:srgbClr val="00CC00"/>
                </a:solidFill>
                <a:latin typeface="Comic Sans MS" pitchFamily="66" charset="0"/>
              </a:rPr>
              <a:t>590,000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smtClean="0">
                <a:latin typeface="Comic Sans MS" pitchFamily="66" charset="0"/>
              </a:rPr>
              <a:t>pages</a:t>
            </a:r>
            <a:r>
              <a:rPr lang="hu-HU" dirty="0" smtClean="0">
                <a:latin typeface="Comic Sans MS" pitchFamily="66" charset="0"/>
              </a:rPr>
              <a:t>.</a:t>
            </a:r>
            <a:endParaRPr lang="hu-HU" dirty="0">
              <a:latin typeface="Comic Sans MS" pitchFamily="66" charset="0"/>
            </a:endParaRPr>
          </a:p>
          <a:p>
            <a:pPr algn="ctr"/>
            <a:endParaRPr lang="hu-HU" dirty="0">
              <a:latin typeface="Comic Sans MS" pitchFamily="66" charset="0"/>
            </a:endParaRPr>
          </a:p>
          <a:p>
            <a:pPr algn="ctr"/>
            <a:r>
              <a:rPr lang="en-US" dirty="0" smtClean="0">
                <a:latin typeface="Comic Sans MS" pitchFamily="66" charset="0"/>
              </a:rPr>
              <a:t>If </a:t>
            </a:r>
            <a:r>
              <a:rPr lang="en-US" dirty="0" smtClean="0">
                <a:latin typeface="Comic Sans MS" pitchFamily="66" charset="0"/>
              </a:rPr>
              <a:t>we read the above book at 3 </a:t>
            </a:r>
            <a:r>
              <a:rPr lang="en-US" dirty="0" err="1" smtClean="0">
                <a:latin typeface="Comic Sans MS" pitchFamily="66" charset="0"/>
              </a:rPr>
              <a:t>bp</a:t>
            </a:r>
            <a:r>
              <a:rPr lang="hu-HU" dirty="0" smtClean="0">
                <a:latin typeface="Comic Sans MS" pitchFamily="66" charset="0"/>
              </a:rPr>
              <a:t>/</a:t>
            </a:r>
            <a:r>
              <a:rPr lang="en-US" dirty="0" smtClean="0">
                <a:latin typeface="Comic Sans MS" pitchFamily="66" charset="0"/>
              </a:rPr>
              <a:t>m</a:t>
            </a:r>
            <a:r>
              <a:rPr lang="hu-HU" dirty="0" err="1" smtClean="0">
                <a:latin typeface="Comic Sans MS" pitchFamily="66" charset="0"/>
              </a:rPr>
              <a:t>in</a:t>
            </a:r>
            <a:endParaRPr lang="hu-HU" dirty="0">
              <a:latin typeface="Comic Sans MS" pitchFamily="66" charset="0"/>
            </a:endParaRPr>
          </a:p>
          <a:p>
            <a:pPr algn="ctr"/>
            <a:endParaRPr lang="hu-HU" dirty="0">
              <a:latin typeface="Comic Sans MS" pitchFamily="66" charset="0"/>
            </a:endParaRPr>
          </a:p>
          <a:p>
            <a:pPr algn="ctr"/>
            <a:r>
              <a:rPr lang="hu-HU" dirty="0" smtClean="0">
                <a:latin typeface="Comic Sans MS" pitchFamily="66" charset="0"/>
              </a:rPr>
              <a:t>THIS MEANS</a:t>
            </a:r>
            <a:endParaRPr lang="hu-HU" dirty="0">
              <a:latin typeface="Comic Sans MS" pitchFamily="66" charset="0"/>
            </a:endParaRPr>
          </a:p>
          <a:p>
            <a:pPr algn="ctr"/>
            <a:endParaRPr lang="hu-HU" dirty="0">
              <a:latin typeface="Comic Sans MS" pitchFamily="66" charset="0"/>
            </a:endParaRPr>
          </a:p>
          <a:p>
            <a:pPr algn="ctr"/>
            <a:r>
              <a:rPr lang="en-US" dirty="0" smtClean="0">
                <a:latin typeface="Comic Sans MS" pitchFamily="66" charset="0"/>
              </a:rPr>
              <a:t>It would take </a:t>
            </a:r>
            <a:r>
              <a:rPr lang="en-US" b="1" dirty="0" smtClean="0">
                <a:solidFill>
                  <a:srgbClr val="0070C0"/>
                </a:solidFill>
                <a:latin typeface="Comic Sans MS" pitchFamily="66" charset="0"/>
              </a:rPr>
              <a:t>47.6 </a:t>
            </a:r>
            <a:r>
              <a:rPr lang="en-US" dirty="0" smtClean="0">
                <a:latin typeface="Comic Sans MS" pitchFamily="66" charset="0"/>
              </a:rPr>
              <a:t>years to read </a:t>
            </a:r>
            <a:r>
              <a:rPr lang="hu-HU" dirty="0" err="1" smtClean="0">
                <a:latin typeface="Comic Sans MS" pitchFamily="66" charset="0"/>
              </a:rPr>
              <a:t>the</a:t>
            </a:r>
            <a:r>
              <a:rPr lang="hu-HU" dirty="0" smtClean="0">
                <a:latin typeface="Comic Sans MS" pitchFamily="66" charset="0"/>
              </a:rPr>
              <a:t> </a:t>
            </a:r>
            <a:r>
              <a:rPr lang="hu-HU" dirty="0" err="1" smtClean="0">
                <a:latin typeface="Comic Sans MS" pitchFamily="66" charset="0"/>
              </a:rPr>
              <a:t>book</a:t>
            </a:r>
            <a:r>
              <a:rPr lang="hu-HU" dirty="0" smtClean="0">
                <a:latin typeface="Comic Sans MS" pitchFamily="66" charset="0"/>
              </a:rPr>
              <a:t>.</a:t>
            </a:r>
            <a:r>
              <a:rPr lang="hu-HU" dirty="0" smtClean="0">
                <a:latin typeface="Comic Sans MS" pitchFamily="66" charset="0"/>
              </a:rPr>
              <a:t> </a:t>
            </a:r>
            <a:r>
              <a:rPr lang="hu-HU" dirty="0">
                <a:latin typeface="Comic Sans MS" pitchFamily="66" charset="0"/>
              </a:rPr>
              <a:t>	 </a:t>
            </a:r>
            <a:endParaRPr lang="en-GB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5" descr="6_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350" y="333375"/>
            <a:ext cx="2981325" cy="611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6" name="Text Box 6"/>
          <p:cNvSpPr txBox="1">
            <a:spLocks noChangeArrowheads="1"/>
          </p:cNvSpPr>
          <p:nvPr/>
        </p:nvSpPr>
        <p:spPr bwMode="auto">
          <a:xfrm>
            <a:off x="4063604" y="284163"/>
            <a:ext cx="480933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Doubling of DNA</a:t>
            </a:r>
            <a:br>
              <a:rPr lang="en-US" sz="28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</a:br>
            <a:r>
              <a:rPr lang="hu-HU" sz="2800" b="1" dirty="0" err="1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semi</a:t>
            </a:r>
            <a:r>
              <a:rPr lang="en-US" sz="28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conservative </a:t>
            </a:r>
            <a:r>
              <a:rPr lang="en-US" sz="28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principle</a:t>
            </a:r>
            <a:endParaRPr lang="hu-HU" sz="2800" b="1" dirty="0">
              <a:solidFill>
                <a:srgbClr val="99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51208" name="Picture 8" descr="semiconservativ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0200" y="2420938"/>
            <a:ext cx="4562475" cy="319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fg07-11_001"/>
          <p:cNvPicPr>
            <a:picLocks noChangeAspect="1" noChangeArrowheads="1"/>
          </p:cNvPicPr>
          <p:nvPr/>
        </p:nvPicPr>
        <p:blipFill>
          <a:blip r:embed="rId3" cstate="print"/>
          <a:srcRect t="4028" b="3972"/>
          <a:stretch>
            <a:fillRect/>
          </a:stretch>
        </p:blipFill>
        <p:spPr bwMode="auto">
          <a:xfrm>
            <a:off x="914400" y="1143000"/>
            <a:ext cx="6829425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2590800" y="228600"/>
            <a:ext cx="392447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2800" b="1" dirty="0" err="1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Duplication</a:t>
            </a:r>
            <a:r>
              <a:rPr lang="hu-HU" sz="28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of DNA </a:t>
            </a:r>
            <a:r>
              <a:rPr lang="hu-HU" sz="2800" b="1" dirty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1</a:t>
            </a:r>
            <a:endParaRPr lang="en-GB" sz="2800" b="1" dirty="0">
              <a:solidFill>
                <a:srgbClr val="99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61444" name="Text Box 4"/>
          <p:cNvSpPr txBox="1">
            <a:spLocks noChangeArrowheads="1"/>
          </p:cNvSpPr>
          <p:nvPr/>
        </p:nvSpPr>
        <p:spPr bwMode="auto">
          <a:xfrm>
            <a:off x="1237976" y="2362200"/>
            <a:ext cx="1337226" cy="120032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u-HU" sz="18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Iniciation</a:t>
            </a:r>
            <a:r>
              <a:rPr lang="hu-HU" sz="1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</a:p>
          <a:p>
            <a:pPr algn="ctr">
              <a:defRPr/>
            </a:pPr>
            <a:r>
              <a:rPr lang="hu-HU" sz="1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of DNA</a:t>
            </a:r>
            <a:endParaRPr lang="hu-HU" sz="1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  <a:p>
            <a:pPr algn="ctr">
              <a:defRPr/>
            </a:pPr>
            <a:r>
              <a:rPr lang="hu-HU" sz="18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replication</a:t>
            </a:r>
            <a:endParaRPr lang="hu-HU" sz="1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  <a:p>
            <a:pPr algn="ctr">
              <a:defRPr/>
            </a:pPr>
            <a:endParaRPr lang="en-GB" sz="1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61445" name="Text Box 5"/>
          <p:cNvSpPr txBox="1">
            <a:spLocks noChangeArrowheads="1"/>
          </p:cNvSpPr>
          <p:nvPr/>
        </p:nvSpPr>
        <p:spPr bwMode="auto">
          <a:xfrm>
            <a:off x="1508779" y="5562600"/>
            <a:ext cx="1473480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u-HU" sz="18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Replication</a:t>
            </a:r>
            <a:r>
              <a:rPr lang="hu-HU" sz="1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endParaRPr lang="hu-HU" sz="1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  <a:p>
            <a:pPr algn="ctr">
              <a:defRPr/>
            </a:pPr>
            <a:r>
              <a:rPr lang="hu-HU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„</a:t>
            </a:r>
            <a:r>
              <a:rPr lang="hu-HU" sz="18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buble</a:t>
            </a:r>
            <a:r>
              <a:rPr lang="hu-HU" sz="1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”</a:t>
            </a:r>
            <a:endParaRPr lang="en-GB" sz="1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38918" name="Line 6"/>
          <p:cNvSpPr>
            <a:spLocks noChangeShapeType="1"/>
          </p:cNvSpPr>
          <p:nvPr/>
        </p:nvSpPr>
        <p:spPr bwMode="auto">
          <a:xfrm flipV="1">
            <a:off x="2057400" y="3962400"/>
            <a:ext cx="533400" cy="137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38919" name="Line 7"/>
          <p:cNvSpPr>
            <a:spLocks noChangeShapeType="1"/>
          </p:cNvSpPr>
          <p:nvPr/>
        </p:nvSpPr>
        <p:spPr bwMode="auto">
          <a:xfrm flipV="1">
            <a:off x="2133600" y="5029200"/>
            <a:ext cx="457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61448" name="Rectangle 8"/>
          <p:cNvSpPr>
            <a:spLocks noChangeArrowheads="1"/>
          </p:cNvSpPr>
          <p:nvPr/>
        </p:nvSpPr>
        <p:spPr bwMode="auto">
          <a:xfrm>
            <a:off x="3231752" y="2652550"/>
            <a:ext cx="1828800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sz="18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Progress</a:t>
            </a:r>
            <a:r>
              <a:rPr lang="hu-HU" sz="1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sz="18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in</a:t>
            </a:r>
            <a:r>
              <a:rPr lang="hu-HU" sz="1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sz="18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replication</a:t>
            </a:r>
            <a:r>
              <a:rPr lang="hu-HU" sz="1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endParaRPr lang="en-GB" sz="1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61449" name="Rectangle 9"/>
          <p:cNvSpPr>
            <a:spLocks noChangeArrowheads="1"/>
          </p:cNvSpPr>
          <p:nvPr/>
        </p:nvSpPr>
        <p:spPr bwMode="auto">
          <a:xfrm>
            <a:off x="3352800" y="3429000"/>
            <a:ext cx="1600200" cy="120032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Formation of a cohesive </a:t>
            </a:r>
            <a:r>
              <a:rPr lang="en-US" sz="1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structure</a:t>
            </a:r>
            <a:endParaRPr lang="hu-HU" sz="1800" b="1" dirty="0" smtClean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61450" name="Text Box 10"/>
          <p:cNvSpPr txBox="1">
            <a:spLocks noChangeArrowheads="1"/>
          </p:cNvSpPr>
          <p:nvPr/>
        </p:nvSpPr>
        <p:spPr bwMode="auto">
          <a:xfrm>
            <a:off x="3621312" y="1524000"/>
            <a:ext cx="1120820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18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Cohesins</a:t>
            </a:r>
            <a:endParaRPr lang="en-GB" sz="1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61451" name="Text Box 11"/>
          <p:cNvSpPr txBox="1">
            <a:spLocks noChangeArrowheads="1"/>
          </p:cNvSpPr>
          <p:nvPr/>
        </p:nvSpPr>
        <p:spPr bwMode="auto">
          <a:xfrm>
            <a:off x="6513285" y="5867400"/>
            <a:ext cx="1327607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u-HU" sz="18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Sister</a:t>
            </a:r>
            <a:endParaRPr lang="hu-HU" sz="1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  <a:p>
            <a:pPr algn="ctr">
              <a:defRPr/>
            </a:pPr>
            <a:r>
              <a:rPr lang="hu-HU" sz="18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ch</a:t>
            </a:r>
            <a:r>
              <a:rPr lang="hu-HU" sz="18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romates</a:t>
            </a:r>
            <a:endParaRPr lang="en-GB" sz="1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5" descr="centdogtl"/>
          <p:cNvPicPr>
            <a:picLocks noChangeAspect="1" noChangeArrowheads="1"/>
          </p:cNvPicPr>
          <p:nvPr/>
        </p:nvPicPr>
        <p:blipFill>
          <a:blip r:embed="rId3" cstate="print"/>
          <a:srcRect t="6158" b="4033"/>
          <a:stretch>
            <a:fillRect/>
          </a:stretch>
        </p:blipFill>
        <p:spPr bwMode="auto">
          <a:xfrm>
            <a:off x="2771775" y="496888"/>
            <a:ext cx="4748213" cy="590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2" name="Text Box 6"/>
          <p:cNvSpPr txBox="1">
            <a:spLocks noChangeArrowheads="1"/>
          </p:cNvSpPr>
          <p:nvPr/>
        </p:nvSpPr>
        <p:spPr bwMode="auto">
          <a:xfrm>
            <a:off x="4140200" y="1073150"/>
            <a:ext cx="881973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DNA</a:t>
            </a:r>
            <a:endParaRPr lang="hu-HU" b="1" dirty="0"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55303" name="Text Box 7"/>
          <p:cNvSpPr txBox="1">
            <a:spLocks noChangeArrowheads="1"/>
          </p:cNvSpPr>
          <p:nvPr/>
        </p:nvSpPr>
        <p:spPr bwMode="auto">
          <a:xfrm>
            <a:off x="4140200" y="2800350"/>
            <a:ext cx="856325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RNA</a:t>
            </a:r>
            <a:endParaRPr lang="hu-HU" b="1" dirty="0"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55304" name="Text Box 8"/>
          <p:cNvSpPr txBox="1">
            <a:spLocks noChangeArrowheads="1"/>
          </p:cNvSpPr>
          <p:nvPr/>
        </p:nvSpPr>
        <p:spPr bwMode="auto">
          <a:xfrm>
            <a:off x="3995738" y="6400800"/>
            <a:ext cx="1221809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Protein</a:t>
            </a:r>
            <a:endParaRPr lang="hu-HU" b="1" dirty="0"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55305" name="Text Box 9"/>
          <p:cNvSpPr txBox="1">
            <a:spLocks noChangeArrowheads="1"/>
          </p:cNvSpPr>
          <p:nvPr/>
        </p:nvSpPr>
        <p:spPr bwMode="auto">
          <a:xfrm>
            <a:off x="4932363" y="1504950"/>
            <a:ext cx="2446504" cy="52322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2800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Transcription</a:t>
            </a:r>
            <a:endParaRPr lang="hu-HU" sz="2800" dirty="0"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</p:txBody>
      </p:sp>
      <p:sp>
        <p:nvSpPr>
          <p:cNvPr id="16391" name="Text Box 10"/>
          <p:cNvSpPr txBox="1">
            <a:spLocks noChangeArrowheads="1"/>
          </p:cNvSpPr>
          <p:nvPr/>
        </p:nvSpPr>
        <p:spPr bwMode="auto">
          <a:xfrm>
            <a:off x="4932363" y="3068638"/>
            <a:ext cx="3384053" cy="2246769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>
            <a:outerShdw dist="117088" dir="2963922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hu-HU" sz="2800" dirty="0" err="1" smtClean="0">
                <a:latin typeface="Comic Sans MS" pitchFamily="66" charset="0"/>
              </a:rPr>
              <a:t>Translation</a:t>
            </a:r>
            <a:endParaRPr lang="hu-HU" sz="2800" dirty="0">
              <a:latin typeface="Comic Sans MS" pitchFamily="66" charset="0"/>
            </a:endParaRPr>
          </a:p>
          <a:p>
            <a:pPr>
              <a:defRPr/>
            </a:pPr>
            <a:r>
              <a:rPr lang="hu-HU" sz="2800" dirty="0" err="1" smtClean="0">
                <a:latin typeface="Comic Sans MS" pitchFamily="66" charset="0"/>
              </a:rPr>
              <a:t>Synthesis</a:t>
            </a:r>
            <a:r>
              <a:rPr lang="hu-HU" sz="2800" dirty="0" smtClean="0">
                <a:latin typeface="Comic Sans MS" pitchFamily="66" charset="0"/>
              </a:rPr>
              <a:t> of </a:t>
            </a:r>
            <a:r>
              <a:rPr lang="hu-HU" sz="2800" dirty="0" err="1" smtClean="0">
                <a:latin typeface="Comic Sans MS" pitchFamily="66" charset="0"/>
              </a:rPr>
              <a:t>polypeptide</a:t>
            </a:r>
            <a:r>
              <a:rPr lang="hu-HU" sz="2800" dirty="0" smtClean="0">
                <a:latin typeface="Comic Sans MS" pitchFamily="66" charset="0"/>
              </a:rPr>
              <a:t> </a:t>
            </a:r>
            <a:endParaRPr lang="hu-HU" sz="2800" dirty="0">
              <a:latin typeface="Comic Sans MS" pitchFamily="66" charset="0"/>
            </a:endParaRPr>
          </a:p>
          <a:p>
            <a:pPr>
              <a:defRPr/>
            </a:pPr>
            <a:r>
              <a:rPr lang="hu-HU" sz="2800" dirty="0" err="1" smtClean="0">
                <a:latin typeface="Comic Sans MS" pitchFamily="66" charset="0"/>
              </a:rPr>
              <a:t>b</a:t>
            </a:r>
            <a:r>
              <a:rPr lang="hu-HU" sz="2800" dirty="0" err="1" smtClean="0">
                <a:latin typeface="Comic Sans MS" pitchFamily="66" charset="0"/>
              </a:rPr>
              <a:t>ased</a:t>
            </a:r>
            <a:r>
              <a:rPr lang="hu-HU" sz="2800" dirty="0" smtClean="0">
                <a:latin typeface="Comic Sans MS" pitchFamily="66" charset="0"/>
              </a:rPr>
              <a:t> </a:t>
            </a:r>
            <a:r>
              <a:rPr lang="hu-HU" sz="2800" dirty="0" err="1" smtClean="0">
                <a:latin typeface="Comic Sans MS" pitchFamily="66" charset="0"/>
              </a:rPr>
              <a:t>on</a:t>
            </a:r>
            <a:r>
              <a:rPr lang="hu-HU" sz="2800" dirty="0" smtClean="0">
                <a:latin typeface="Comic Sans MS" pitchFamily="66" charset="0"/>
              </a:rPr>
              <a:t> </a:t>
            </a:r>
          </a:p>
          <a:p>
            <a:pPr>
              <a:defRPr/>
            </a:pPr>
            <a:r>
              <a:rPr lang="hu-HU" sz="2800" dirty="0" err="1" smtClean="0">
                <a:latin typeface="Comic Sans MS" pitchFamily="66" charset="0"/>
              </a:rPr>
              <a:t>mRNA</a:t>
            </a:r>
            <a:r>
              <a:rPr lang="hu-HU" sz="2800" dirty="0" smtClean="0">
                <a:latin typeface="Comic Sans MS" pitchFamily="66" charset="0"/>
              </a:rPr>
              <a:t> </a:t>
            </a:r>
            <a:r>
              <a:rPr lang="hu-HU" sz="2800" dirty="0" err="1" smtClean="0">
                <a:latin typeface="Comic Sans MS" pitchFamily="66" charset="0"/>
              </a:rPr>
              <a:t>template</a:t>
            </a:r>
            <a:endParaRPr lang="hu-HU" sz="2800" dirty="0">
              <a:latin typeface="Comic Sans MS" pitchFamily="66" charset="0"/>
            </a:endParaRPr>
          </a:p>
        </p:txBody>
      </p:sp>
      <p:sp>
        <p:nvSpPr>
          <p:cNvPr id="55308" name="Text Box 12"/>
          <p:cNvSpPr txBox="1">
            <a:spLocks noChangeArrowheads="1"/>
          </p:cNvSpPr>
          <p:nvPr/>
        </p:nvSpPr>
        <p:spPr bwMode="auto">
          <a:xfrm>
            <a:off x="684213" y="1268413"/>
            <a:ext cx="143500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u-HU" sz="2800" b="1" dirty="0" err="1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Central</a:t>
            </a:r>
            <a:endParaRPr lang="hu-HU" sz="2800" b="1" dirty="0">
              <a:solidFill>
                <a:srgbClr val="99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  <a:p>
            <a:pPr algn="ctr">
              <a:defRPr/>
            </a:pPr>
            <a:r>
              <a:rPr lang="hu-HU" sz="28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dogma</a:t>
            </a:r>
            <a:endParaRPr lang="hu-HU" sz="2800" b="1" dirty="0">
              <a:solidFill>
                <a:srgbClr val="99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2124075" y="404813"/>
            <a:ext cx="532709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2800" b="1" dirty="0" err="1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mRNA</a:t>
            </a:r>
            <a:r>
              <a:rPr lang="hu-HU" sz="28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sz="2800" b="1" dirty="0" err="1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maturation</a:t>
            </a:r>
            <a:r>
              <a:rPr lang="hu-HU" sz="28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and </a:t>
            </a:r>
            <a:r>
              <a:rPr lang="hu-HU" sz="2800" b="1" dirty="0" err="1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editing</a:t>
            </a:r>
            <a:endParaRPr lang="hu-HU" sz="2800" b="1" dirty="0">
              <a:solidFill>
                <a:srgbClr val="99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87338" y="1125538"/>
            <a:ext cx="8170854" cy="5262563"/>
            <a:chOff x="181" y="709"/>
            <a:chExt cx="5147" cy="3315"/>
          </a:xfrm>
        </p:grpSpPr>
        <p:sp>
          <p:nvSpPr>
            <p:cNvPr id="56325" name="Text Box 5"/>
            <p:cNvSpPr txBox="1">
              <a:spLocks noChangeArrowheads="1"/>
            </p:cNvSpPr>
            <p:nvPr/>
          </p:nvSpPr>
          <p:spPr bwMode="auto">
            <a:xfrm>
              <a:off x="181" y="709"/>
              <a:ext cx="5142" cy="33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hu-HU" dirty="0">
                <a:latin typeface="Comic Sans MS" pitchFamily="66" charset="0"/>
              </a:endParaRPr>
            </a:p>
            <a:p>
              <a:pPr>
                <a:defRPr/>
              </a:pPr>
              <a:r>
                <a:rPr lang="hu-HU" b="1" dirty="0" err="1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hnRNS</a:t>
              </a:r>
              <a:r>
                <a:rPr lang="hu-HU" dirty="0">
                  <a:latin typeface="Comic Sans MS" pitchFamily="66" charset="0"/>
                </a:rPr>
                <a:t>  -   (</a:t>
              </a:r>
              <a:r>
                <a:rPr lang="hu-HU" dirty="0" err="1">
                  <a:latin typeface="Comic Sans MS" pitchFamily="66" charset="0"/>
                </a:rPr>
                <a:t>heterogeneous</a:t>
              </a:r>
              <a:r>
                <a:rPr lang="hu-HU" dirty="0">
                  <a:latin typeface="Comic Sans MS" pitchFamily="66" charset="0"/>
                </a:rPr>
                <a:t> </a:t>
              </a:r>
              <a:r>
                <a:rPr lang="hu-HU" dirty="0" err="1">
                  <a:latin typeface="Comic Sans MS" pitchFamily="66" charset="0"/>
                </a:rPr>
                <a:t>nuclear</a:t>
              </a:r>
              <a:r>
                <a:rPr lang="hu-HU" dirty="0">
                  <a:latin typeface="Comic Sans MS" pitchFamily="66" charset="0"/>
                </a:rPr>
                <a:t> RNA) – </a:t>
              </a:r>
              <a:r>
                <a:rPr lang="hu-HU" dirty="0" err="1" smtClean="0">
                  <a:latin typeface="Comic Sans MS" pitchFamily="66" charset="0"/>
                </a:rPr>
                <a:t>primary</a:t>
              </a:r>
              <a:r>
                <a:rPr lang="hu-HU" dirty="0" smtClean="0">
                  <a:latin typeface="Comic Sans MS" pitchFamily="66" charset="0"/>
                </a:rPr>
                <a:t> </a:t>
              </a:r>
            </a:p>
            <a:p>
              <a:pPr>
                <a:defRPr/>
              </a:pPr>
              <a:r>
                <a:rPr lang="hu-HU" dirty="0" smtClean="0">
                  <a:latin typeface="Comic Sans MS" pitchFamily="66" charset="0"/>
                </a:rPr>
                <a:t>	 </a:t>
              </a:r>
              <a:r>
                <a:rPr lang="hu-HU" dirty="0" smtClean="0">
                  <a:latin typeface="Comic Sans MS" pitchFamily="66" charset="0"/>
                </a:rPr>
                <a:t>       </a:t>
              </a:r>
              <a:r>
                <a:rPr lang="hu-HU" dirty="0" err="1" smtClean="0">
                  <a:latin typeface="Comic Sans MS" pitchFamily="66" charset="0"/>
                </a:rPr>
                <a:t>transcribed</a:t>
              </a:r>
              <a:r>
                <a:rPr lang="hu-HU" dirty="0" smtClean="0">
                  <a:latin typeface="Comic Sans MS" pitchFamily="66" charset="0"/>
                </a:rPr>
                <a:t> RNA - </a:t>
              </a:r>
              <a:r>
                <a:rPr lang="hu-HU" dirty="0" err="1" smtClean="0">
                  <a:latin typeface="Comic Sans MS" pitchFamily="66" charset="0"/>
                </a:rPr>
                <a:t>in</a:t>
              </a:r>
              <a:r>
                <a:rPr lang="hu-HU" dirty="0" smtClean="0">
                  <a:latin typeface="Comic Sans MS" pitchFamily="66" charset="0"/>
                </a:rPr>
                <a:t> </a:t>
              </a:r>
              <a:r>
                <a:rPr lang="hu-HU" dirty="0" err="1" smtClean="0">
                  <a:latin typeface="Comic Sans MS" pitchFamily="66" charset="0"/>
                </a:rPr>
                <a:t>eukaryotes</a:t>
              </a:r>
              <a:r>
                <a:rPr lang="hu-HU" dirty="0" smtClean="0">
                  <a:latin typeface="Comic Sans MS" pitchFamily="66" charset="0"/>
                </a:rPr>
                <a:t>        </a:t>
              </a:r>
              <a:endParaRPr lang="hu-HU" dirty="0">
                <a:latin typeface="Comic Sans MS" pitchFamily="66" charset="0"/>
              </a:endParaRPr>
            </a:p>
            <a:p>
              <a:pPr>
                <a:defRPr/>
              </a:pPr>
              <a:endParaRPr lang="hu-HU" dirty="0">
                <a:latin typeface="Comic Sans MS" pitchFamily="66" charset="0"/>
              </a:endParaRPr>
            </a:p>
            <a:p>
              <a:pPr>
                <a:defRPr/>
              </a:pPr>
              <a:r>
                <a:rPr lang="hu-HU" b="1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5’ </a:t>
              </a:r>
              <a:r>
                <a:rPr lang="hu-HU" b="1" dirty="0" err="1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cap</a:t>
              </a:r>
              <a:r>
                <a:rPr lang="hu-HU" dirty="0" smtClean="0">
                  <a:latin typeface="Comic Sans MS" pitchFamily="66" charset="0"/>
                </a:rPr>
                <a:t> </a:t>
              </a:r>
              <a:r>
                <a:rPr lang="hu-HU" dirty="0">
                  <a:latin typeface="Comic Sans MS" pitchFamily="66" charset="0"/>
                </a:rPr>
                <a:t>–  7-methylguanosine </a:t>
              </a:r>
              <a:r>
                <a:rPr lang="hu-HU" dirty="0" err="1" smtClean="0">
                  <a:latin typeface="Comic Sans MS" pitchFamily="66" charset="0"/>
                </a:rPr>
                <a:t>on</a:t>
              </a:r>
              <a:r>
                <a:rPr lang="hu-HU" dirty="0" smtClean="0">
                  <a:latin typeface="Comic Sans MS" pitchFamily="66" charset="0"/>
                </a:rPr>
                <a:t> </a:t>
              </a:r>
              <a:r>
                <a:rPr lang="hu-HU" dirty="0" err="1" smtClean="0">
                  <a:latin typeface="Comic Sans MS" pitchFamily="66" charset="0"/>
                </a:rPr>
                <a:t>the</a:t>
              </a:r>
              <a:r>
                <a:rPr lang="hu-HU" dirty="0" smtClean="0">
                  <a:latin typeface="Comic Sans MS" pitchFamily="66" charset="0"/>
                </a:rPr>
                <a:t> </a:t>
              </a:r>
              <a:r>
                <a:rPr lang="hu-HU" dirty="0" err="1" smtClean="0">
                  <a:latin typeface="Comic Sans MS" pitchFamily="66" charset="0"/>
                </a:rPr>
                <a:t>mRNA</a:t>
              </a:r>
              <a:r>
                <a:rPr lang="hu-HU" dirty="0" smtClean="0">
                  <a:latin typeface="Comic Sans MS" pitchFamily="66" charset="0"/>
                </a:rPr>
                <a:t> </a:t>
              </a:r>
              <a:r>
                <a:rPr lang="hu-HU" dirty="0" err="1" smtClean="0">
                  <a:latin typeface="Comic Sans MS" pitchFamily="66" charset="0"/>
                </a:rPr>
                <a:t>at</a:t>
              </a:r>
              <a:r>
                <a:rPr lang="hu-HU" dirty="0" smtClean="0">
                  <a:latin typeface="Comic Sans MS" pitchFamily="66" charset="0"/>
                </a:rPr>
                <a:t> </a:t>
              </a:r>
              <a:r>
                <a:rPr lang="hu-HU" dirty="0" err="1" smtClean="0">
                  <a:latin typeface="Comic Sans MS" pitchFamily="66" charset="0"/>
                </a:rPr>
                <a:t>the</a:t>
              </a:r>
              <a:r>
                <a:rPr lang="hu-HU" dirty="0" smtClean="0">
                  <a:latin typeface="Comic Sans MS" pitchFamily="66" charset="0"/>
                </a:rPr>
                <a:t> 5</a:t>
              </a:r>
              <a:r>
                <a:rPr lang="hu-HU" dirty="0">
                  <a:latin typeface="Comic Sans MS" pitchFamily="66" charset="0"/>
                </a:rPr>
                <a:t>’ </a:t>
              </a:r>
              <a:r>
                <a:rPr lang="hu-HU" dirty="0" smtClean="0">
                  <a:latin typeface="Comic Sans MS" pitchFamily="66" charset="0"/>
                </a:rPr>
                <a:t>end</a:t>
              </a:r>
              <a:endParaRPr lang="hu-HU" dirty="0">
                <a:latin typeface="Comic Sans MS" pitchFamily="66" charset="0"/>
              </a:endParaRPr>
            </a:p>
            <a:p>
              <a:pPr>
                <a:defRPr/>
              </a:pPr>
              <a:r>
                <a:rPr lang="hu-HU" dirty="0">
                  <a:latin typeface="Comic Sans MS" pitchFamily="66" charset="0"/>
                </a:rPr>
                <a:t>	       </a:t>
              </a:r>
              <a:r>
                <a:rPr lang="hu-HU" dirty="0" err="1" smtClean="0">
                  <a:latin typeface="Comic Sans MS" pitchFamily="66" charset="0"/>
                </a:rPr>
                <a:t>makes</a:t>
              </a:r>
              <a:r>
                <a:rPr lang="hu-HU" dirty="0" smtClean="0">
                  <a:latin typeface="Comic Sans MS" pitchFamily="66" charset="0"/>
                </a:rPr>
                <a:t> 3</a:t>
              </a:r>
              <a:r>
                <a:rPr lang="hu-HU" dirty="0">
                  <a:latin typeface="Comic Sans MS" pitchFamily="66" charset="0"/>
                </a:rPr>
                <a:t>’ </a:t>
              </a:r>
              <a:r>
                <a:rPr lang="hu-HU" dirty="0" err="1" smtClean="0">
                  <a:latin typeface="Comic Sans MS" pitchFamily="66" charset="0"/>
                </a:rPr>
                <a:t>like</a:t>
              </a:r>
              <a:r>
                <a:rPr lang="hu-HU" dirty="0" smtClean="0">
                  <a:latin typeface="Comic Sans MS" pitchFamily="66" charset="0"/>
                </a:rPr>
                <a:t> </a:t>
              </a:r>
              <a:r>
                <a:rPr lang="hu-HU" dirty="0" err="1" smtClean="0">
                  <a:latin typeface="Comic Sans MS" pitchFamily="66" charset="0"/>
                </a:rPr>
                <a:t>the</a:t>
              </a:r>
              <a:r>
                <a:rPr lang="hu-HU" dirty="0" smtClean="0">
                  <a:latin typeface="Comic Sans MS" pitchFamily="66" charset="0"/>
                </a:rPr>
                <a:t> </a:t>
              </a:r>
              <a:r>
                <a:rPr lang="hu-HU" dirty="0" err="1" smtClean="0">
                  <a:latin typeface="Comic Sans MS" pitchFamily="66" charset="0"/>
                </a:rPr>
                <a:t>molecule</a:t>
              </a:r>
              <a:r>
                <a:rPr lang="hu-HU" dirty="0" smtClean="0">
                  <a:latin typeface="Comic Sans MS" pitchFamily="66" charset="0"/>
                </a:rPr>
                <a:t>;</a:t>
              </a:r>
              <a:endParaRPr lang="hu-HU" dirty="0">
                <a:latin typeface="Comic Sans MS" pitchFamily="66" charset="0"/>
              </a:endParaRPr>
            </a:p>
            <a:p>
              <a:pPr>
                <a:defRPr/>
              </a:pPr>
              <a:r>
                <a:rPr lang="hu-HU" dirty="0">
                  <a:latin typeface="Comic Sans MS" pitchFamily="66" charset="0"/>
                </a:rPr>
                <a:t>	       </a:t>
              </a:r>
              <a:r>
                <a:rPr lang="hu-HU" dirty="0" err="1" smtClean="0">
                  <a:latin typeface="Comic Sans MS" pitchFamily="66" charset="0"/>
                </a:rPr>
                <a:t>protects</a:t>
              </a:r>
              <a:r>
                <a:rPr lang="hu-HU" dirty="0" smtClean="0">
                  <a:latin typeface="Comic Sans MS" pitchFamily="66" charset="0"/>
                </a:rPr>
                <a:t> </a:t>
              </a:r>
              <a:r>
                <a:rPr lang="hu-HU" dirty="0" err="1" smtClean="0">
                  <a:latin typeface="Comic Sans MS" pitchFamily="66" charset="0"/>
                </a:rPr>
                <a:t>mRNA</a:t>
              </a:r>
              <a:r>
                <a:rPr lang="hu-HU" dirty="0" smtClean="0">
                  <a:latin typeface="Comic Sans MS" pitchFamily="66" charset="0"/>
                </a:rPr>
                <a:t> </a:t>
              </a:r>
              <a:r>
                <a:rPr lang="hu-HU" dirty="0" err="1" smtClean="0">
                  <a:latin typeface="Comic Sans MS" pitchFamily="66" charset="0"/>
                </a:rPr>
                <a:t>from</a:t>
              </a:r>
              <a:r>
                <a:rPr lang="hu-HU" dirty="0" smtClean="0">
                  <a:latin typeface="Comic Sans MS" pitchFamily="66" charset="0"/>
                </a:rPr>
                <a:t> </a:t>
              </a:r>
            </a:p>
            <a:p>
              <a:pPr>
                <a:defRPr/>
              </a:pPr>
              <a:r>
                <a:rPr lang="hu-HU" dirty="0" smtClean="0">
                  <a:latin typeface="Comic Sans MS" pitchFamily="66" charset="0"/>
                </a:rPr>
                <a:t>	       </a:t>
              </a:r>
              <a:r>
                <a:rPr lang="hu-HU" dirty="0" err="1" smtClean="0">
                  <a:latin typeface="Comic Sans MS" pitchFamily="66" charset="0"/>
                </a:rPr>
                <a:t>degradation</a:t>
              </a:r>
              <a:endParaRPr lang="hu-HU" dirty="0">
                <a:latin typeface="Comic Sans MS" pitchFamily="66" charset="0"/>
              </a:endParaRPr>
            </a:p>
            <a:p>
              <a:pPr>
                <a:defRPr/>
              </a:pPr>
              <a:endParaRPr lang="hu-HU" dirty="0">
                <a:latin typeface="Comic Sans MS" pitchFamily="66" charset="0"/>
              </a:endParaRPr>
            </a:p>
            <a:p>
              <a:pPr>
                <a:defRPr/>
              </a:pPr>
              <a:r>
                <a:rPr lang="hu-HU" b="1" dirty="0" err="1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Poly-adenine</a:t>
              </a:r>
              <a:r>
                <a:rPr lang="hu-HU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 </a:t>
              </a:r>
              <a:r>
                <a:rPr lang="hu-HU" b="1" dirty="0" err="1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tail</a:t>
              </a:r>
              <a:r>
                <a:rPr lang="hu-HU" dirty="0" smtClean="0">
                  <a:latin typeface="Comic Sans MS" pitchFamily="66" charset="0"/>
                </a:rPr>
                <a:t> </a:t>
              </a:r>
              <a:r>
                <a:rPr lang="hu-HU" dirty="0">
                  <a:latin typeface="Comic Sans MS" pitchFamily="66" charset="0"/>
                </a:rPr>
                <a:t>– 20-200 </a:t>
              </a:r>
              <a:r>
                <a:rPr lang="hu-HU" dirty="0" err="1" smtClean="0">
                  <a:latin typeface="Comic Sans MS" pitchFamily="66" charset="0"/>
                </a:rPr>
                <a:t>adenine</a:t>
              </a:r>
              <a:r>
                <a:rPr lang="hu-HU" dirty="0" smtClean="0">
                  <a:latin typeface="Comic Sans MS" pitchFamily="66" charset="0"/>
                </a:rPr>
                <a:t> </a:t>
              </a:r>
              <a:r>
                <a:rPr lang="hu-HU" dirty="0" err="1" smtClean="0">
                  <a:latin typeface="Comic Sans MS" pitchFamily="66" charset="0"/>
                </a:rPr>
                <a:t>containing</a:t>
              </a:r>
              <a:r>
                <a:rPr lang="hu-HU" dirty="0" smtClean="0">
                  <a:latin typeface="Comic Sans MS" pitchFamily="66" charset="0"/>
                </a:rPr>
                <a:t> </a:t>
              </a:r>
              <a:r>
                <a:rPr lang="hu-HU" dirty="0" err="1" smtClean="0">
                  <a:latin typeface="Comic Sans MS" pitchFamily="66" charset="0"/>
                </a:rPr>
                <a:t>sequence</a:t>
              </a:r>
              <a:endParaRPr lang="hu-HU" dirty="0">
                <a:latin typeface="Comic Sans MS" pitchFamily="66" charset="0"/>
              </a:endParaRPr>
            </a:p>
            <a:p>
              <a:pPr>
                <a:defRPr/>
              </a:pPr>
              <a:r>
                <a:rPr lang="hu-HU" dirty="0">
                  <a:latin typeface="Comic Sans MS" pitchFamily="66" charset="0"/>
                </a:rPr>
                <a:t>			</a:t>
              </a:r>
              <a:r>
                <a:rPr lang="hu-HU" dirty="0" err="1" smtClean="0">
                  <a:latin typeface="Comic Sans MS" pitchFamily="66" charset="0"/>
                </a:rPr>
                <a:t>poly-A-polymerase</a:t>
              </a:r>
              <a:r>
                <a:rPr lang="hu-HU" dirty="0" smtClean="0">
                  <a:latin typeface="Comic Sans MS" pitchFamily="66" charset="0"/>
                </a:rPr>
                <a:t> </a:t>
              </a:r>
              <a:r>
                <a:rPr lang="hu-HU" dirty="0" err="1" smtClean="0">
                  <a:latin typeface="Comic Sans MS" pitchFamily="66" charset="0"/>
                </a:rPr>
                <a:t>adds</a:t>
              </a:r>
              <a:endParaRPr lang="hu-HU" dirty="0">
                <a:latin typeface="Comic Sans MS" pitchFamily="66" charset="0"/>
              </a:endParaRPr>
            </a:p>
            <a:p>
              <a:pPr>
                <a:defRPr/>
              </a:pPr>
              <a:r>
                <a:rPr lang="hu-HU" dirty="0">
                  <a:latin typeface="Comic Sans MS" pitchFamily="66" charset="0"/>
                </a:rPr>
                <a:t>			</a:t>
              </a:r>
              <a:r>
                <a:rPr lang="hu-HU" dirty="0" err="1" smtClean="0">
                  <a:latin typeface="Comic Sans MS" pitchFamily="66" charset="0"/>
                </a:rPr>
                <a:t>increases</a:t>
              </a:r>
              <a:r>
                <a:rPr lang="hu-HU" dirty="0" smtClean="0">
                  <a:latin typeface="Comic Sans MS" pitchFamily="66" charset="0"/>
                </a:rPr>
                <a:t> </a:t>
              </a:r>
              <a:r>
                <a:rPr lang="hu-HU" dirty="0" err="1" smtClean="0">
                  <a:latin typeface="Comic Sans MS" pitchFamily="66" charset="0"/>
                </a:rPr>
                <a:t>the</a:t>
              </a:r>
              <a:r>
                <a:rPr lang="hu-HU" dirty="0" smtClean="0">
                  <a:latin typeface="Comic Sans MS" pitchFamily="66" charset="0"/>
                </a:rPr>
                <a:t> </a:t>
              </a:r>
              <a:r>
                <a:rPr lang="hu-HU" dirty="0" err="1" smtClean="0">
                  <a:latin typeface="Comic Sans MS" pitchFamily="66" charset="0"/>
                </a:rPr>
                <a:t>lifespan</a:t>
              </a:r>
              <a:r>
                <a:rPr lang="hu-HU" dirty="0" smtClean="0">
                  <a:latin typeface="Comic Sans MS" pitchFamily="66" charset="0"/>
                </a:rPr>
                <a:t> of </a:t>
              </a:r>
              <a:r>
                <a:rPr lang="hu-HU" dirty="0" err="1" smtClean="0">
                  <a:latin typeface="Comic Sans MS" pitchFamily="66" charset="0"/>
                </a:rPr>
                <a:t>mRNA</a:t>
              </a:r>
              <a:endParaRPr lang="hu-HU" dirty="0">
                <a:latin typeface="Comic Sans MS" pitchFamily="66" charset="0"/>
              </a:endParaRPr>
            </a:p>
            <a:p>
              <a:pPr>
                <a:defRPr/>
              </a:pPr>
              <a:r>
                <a:rPr lang="hu-HU" dirty="0">
                  <a:latin typeface="Comic Sans MS" pitchFamily="66" charset="0"/>
                </a:rPr>
                <a:t>			</a:t>
              </a:r>
            </a:p>
            <a:p>
              <a:pPr>
                <a:defRPr/>
              </a:pPr>
              <a:r>
                <a:rPr lang="hu-HU" b="1" dirty="0" err="1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pre-mRNA</a:t>
              </a:r>
              <a:r>
                <a:rPr lang="hu-HU" dirty="0" smtClean="0">
                  <a:latin typeface="Comic Sans MS" pitchFamily="66" charset="0"/>
                </a:rPr>
                <a:t> </a:t>
              </a:r>
              <a:r>
                <a:rPr lang="hu-HU" dirty="0">
                  <a:latin typeface="Comic Sans MS" pitchFamily="66" charset="0"/>
                </a:rPr>
                <a:t>-  100-400 </a:t>
              </a:r>
              <a:r>
                <a:rPr lang="hu-HU" dirty="0" err="1" smtClean="0">
                  <a:latin typeface="Comic Sans MS" pitchFamily="66" charset="0"/>
                </a:rPr>
                <a:t>nucleotid</a:t>
              </a:r>
              <a:r>
                <a:rPr lang="hu-HU" dirty="0" smtClean="0">
                  <a:latin typeface="Comic Sans MS" pitchFamily="66" charset="0"/>
                </a:rPr>
                <a:t> RNA</a:t>
              </a:r>
              <a:endParaRPr lang="hu-HU" dirty="0">
                <a:latin typeface="Comic Sans MS" pitchFamily="66" charset="0"/>
              </a:endParaRPr>
            </a:p>
          </p:txBody>
        </p:sp>
        <p:pic>
          <p:nvPicPr>
            <p:cNvPr id="40965" name="Picture 6" descr="fg12-19_001"/>
            <p:cNvPicPr>
              <a:picLocks noChangeAspect="1" noChangeArrowheads="1"/>
            </p:cNvPicPr>
            <p:nvPr/>
          </p:nvPicPr>
          <p:blipFill>
            <a:blip r:embed="rId3" cstate="print"/>
            <a:srcRect l="21631" t="71333" r="17377" b="4666"/>
            <a:stretch>
              <a:fillRect/>
            </a:stretch>
          </p:blipFill>
          <p:spPr bwMode="auto">
            <a:xfrm>
              <a:off x="3936" y="1868"/>
              <a:ext cx="1392" cy="5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The image “http://www.mun.ca/biology/desmid/brian/BIOL2060/BIOL2060-18/1811.jpg” cannot be displayed, because it contains errors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6375" y="1052513"/>
            <a:ext cx="6108700" cy="561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971600" y="232224"/>
            <a:ext cx="741901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Genome </a:t>
            </a:r>
            <a:r>
              <a:rPr lang="en-US" sz="3200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size change during evolution</a:t>
            </a:r>
            <a:endParaRPr lang="hu-HU" sz="3200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fg13-27_001"/>
          <p:cNvPicPr>
            <a:picLocks noChangeAspect="1" noChangeArrowheads="1"/>
          </p:cNvPicPr>
          <p:nvPr/>
        </p:nvPicPr>
        <p:blipFill>
          <a:blip r:embed="rId3" cstate="print">
            <a:lum contrast="12000"/>
          </a:blip>
          <a:srcRect/>
          <a:stretch>
            <a:fillRect/>
          </a:stretch>
        </p:blipFill>
        <p:spPr bwMode="auto">
          <a:xfrm>
            <a:off x="1533525" y="1143000"/>
            <a:ext cx="607695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1849155" y="120650"/>
            <a:ext cx="544411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u-HU" sz="2800" b="1" i="1" dirty="0" err="1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Nucleus</a:t>
            </a:r>
            <a:r>
              <a:rPr lang="hu-HU" sz="2800" b="1" i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– </a:t>
            </a:r>
            <a:r>
              <a:rPr lang="hu-HU" sz="2800" b="1" i="1" dirty="0" err="1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cytoplasm</a:t>
            </a:r>
            <a:r>
              <a:rPr lang="hu-HU" sz="2800" b="1" i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sz="2800" b="1" dirty="0" err="1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transport</a:t>
            </a:r>
            <a:endParaRPr lang="hu-HU" sz="2800" b="1" dirty="0" smtClean="0">
              <a:solidFill>
                <a:srgbClr val="99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  <a:p>
            <a:pPr algn="ctr">
              <a:defRPr/>
            </a:pPr>
            <a:r>
              <a:rPr lang="hu-HU" sz="28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of </a:t>
            </a:r>
            <a:r>
              <a:rPr lang="hu-HU" sz="2800" b="1" dirty="0" err="1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the</a:t>
            </a:r>
            <a:r>
              <a:rPr lang="hu-HU" sz="28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sz="2800" b="1" dirty="0" err="1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mature</a:t>
            </a:r>
            <a:r>
              <a:rPr lang="hu-HU" sz="28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sz="2800" b="1" dirty="0" err="1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mRNA</a:t>
            </a:r>
            <a:endParaRPr lang="en-GB" sz="2800" b="1" dirty="0">
              <a:solidFill>
                <a:srgbClr val="99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10" name="Group 24"/>
          <p:cNvGrpSpPr>
            <a:grpSpLocks/>
          </p:cNvGrpSpPr>
          <p:nvPr/>
        </p:nvGrpSpPr>
        <p:grpSpPr bwMode="auto">
          <a:xfrm>
            <a:off x="301625" y="404813"/>
            <a:ext cx="3370263" cy="2452687"/>
            <a:chOff x="124" y="119"/>
            <a:chExt cx="2503" cy="1784"/>
          </a:xfrm>
        </p:grpSpPr>
        <p:pic>
          <p:nvPicPr>
            <p:cNvPr id="43019" name="Picture 5" descr="Richard J. Roberts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1" y="119"/>
              <a:ext cx="972" cy="1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020" name="Rectangle 6"/>
            <p:cNvSpPr>
              <a:spLocks noChangeArrowheads="1"/>
            </p:cNvSpPr>
            <p:nvPr/>
          </p:nvSpPr>
          <p:spPr bwMode="auto">
            <a:xfrm>
              <a:off x="124" y="1437"/>
              <a:ext cx="1255" cy="4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hu-HU" sz="1800">
                  <a:solidFill>
                    <a:schemeClr val="accent2"/>
                  </a:solidFill>
                  <a:latin typeface="Comic Sans MS" pitchFamily="66" charset="0"/>
                </a:rPr>
                <a:t>     </a:t>
              </a:r>
              <a:r>
                <a:rPr lang="en-GB" sz="1800">
                  <a:solidFill>
                    <a:schemeClr val="accent2"/>
                  </a:solidFill>
                  <a:latin typeface="Comic Sans MS" pitchFamily="66" charset="0"/>
                </a:rPr>
                <a:t>Roberts</a:t>
              </a:r>
              <a:r>
                <a:rPr lang="hu-HU" sz="1800">
                  <a:solidFill>
                    <a:schemeClr val="accent2"/>
                  </a:solidFill>
                  <a:latin typeface="Comic Sans MS" pitchFamily="66" charset="0"/>
                </a:rPr>
                <a:t>,</a:t>
              </a:r>
              <a:r>
                <a:rPr lang="en-GB" sz="1800">
                  <a:solidFill>
                    <a:schemeClr val="accent2"/>
                  </a:solidFill>
                  <a:latin typeface="Comic Sans MS" pitchFamily="66" charset="0"/>
                </a:rPr>
                <a:t> </a:t>
              </a:r>
              <a:endParaRPr lang="hu-HU" sz="1800">
                <a:solidFill>
                  <a:schemeClr val="accent2"/>
                </a:solidFill>
                <a:latin typeface="Comic Sans MS" pitchFamily="66" charset="0"/>
              </a:endParaRPr>
            </a:p>
            <a:p>
              <a:pPr algn="ctr"/>
              <a:r>
                <a:rPr lang="hu-HU" sz="1800">
                  <a:solidFill>
                    <a:schemeClr val="accent2"/>
                  </a:solidFill>
                  <a:latin typeface="Comic Sans MS" pitchFamily="66" charset="0"/>
                </a:rPr>
                <a:t>     </a:t>
              </a:r>
              <a:r>
                <a:rPr lang="en-GB" sz="1800">
                  <a:solidFill>
                    <a:schemeClr val="accent2"/>
                  </a:solidFill>
                  <a:latin typeface="Comic Sans MS" pitchFamily="66" charset="0"/>
                </a:rPr>
                <a:t>Richard J. </a:t>
              </a:r>
            </a:p>
          </p:txBody>
        </p:sp>
        <p:pic>
          <p:nvPicPr>
            <p:cNvPr id="43021" name="Picture 10" descr="Phillip A. Sharp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655" y="119"/>
              <a:ext cx="972" cy="1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022" name="Rectangle 11"/>
            <p:cNvSpPr>
              <a:spLocks noChangeArrowheads="1"/>
            </p:cNvSpPr>
            <p:nvPr/>
          </p:nvSpPr>
          <p:spPr bwMode="auto">
            <a:xfrm>
              <a:off x="1745" y="1437"/>
              <a:ext cx="868" cy="4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hu-HU" sz="1800">
                  <a:solidFill>
                    <a:schemeClr val="accent2"/>
                  </a:solidFill>
                  <a:latin typeface="Comic Sans MS" pitchFamily="66" charset="0"/>
                </a:rPr>
                <a:t> </a:t>
              </a:r>
              <a:r>
                <a:rPr lang="en-GB" sz="1800">
                  <a:solidFill>
                    <a:schemeClr val="accent2"/>
                  </a:solidFill>
                  <a:latin typeface="Comic Sans MS" pitchFamily="66" charset="0"/>
                </a:rPr>
                <a:t>Sharp</a:t>
              </a:r>
              <a:r>
                <a:rPr lang="hu-HU" sz="1800">
                  <a:solidFill>
                    <a:schemeClr val="accent2"/>
                  </a:solidFill>
                  <a:latin typeface="Comic Sans MS" pitchFamily="66" charset="0"/>
                </a:rPr>
                <a:t>, </a:t>
              </a:r>
            </a:p>
            <a:p>
              <a:r>
                <a:rPr lang="en-GB" sz="1800">
                  <a:solidFill>
                    <a:schemeClr val="accent2"/>
                  </a:solidFill>
                  <a:latin typeface="Comic Sans MS" pitchFamily="66" charset="0"/>
                </a:rPr>
                <a:t>Phillip A. </a:t>
              </a:r>
            </a:p>
          </p:txBody>
        </p:sp>
      </p:grpSp>
      <p:grpSp>
        <p:nvGrpSpPr>
          <p:cNvPr id="43011" name="Group 25"/>
          <p:cNvGrpSpPr>
            <a:grpSpLocks/>
          </p:cNvGrpSpPr>
          <p:nvPr/>
        </p:nvGrpSpPr>
        <p:grpSpPr bwMode="auto">
          <a:xfrm>
            <a:off x="1187450" y="2852738"/>
            <a:ext cx="2303463" cy="1006475"/>
            <a:chOff x="748" y="1797"/>
            <a:chExt cx="1451" cy="634"/>
          </a:xfrm>
        </p:grpSpPr>
        <p:pic>
          <p:nvPicPr>
            <p:cNvPr id="43017" name="Picture 13" descr="Medal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565" y="1797"/>
              <a:ext cx="634" cy="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018" name="Text Box 14"/>
            <p:cNvSpPr txBox="1">
              <a:spLocks noChangeArrowheads="1"/>
            </p:cNvSpPr>
            <p:nvPr/>
          </p:nvSpPr>
          <p:spPr bwMode="auto">
            <a:xfrm>
              <a:off x="748" y="1933"/>
              <a:ext cx="55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>
                  <a:latin typeface="Comic Sans MS" pitchFamily="66" charset="0"/>
                </a:rPr>
                <a:t>1993</a:t>
              </a:r>
            </a:p>
          </p:txBody>
        </p:sp>
      </p:grpSp>
      <p:sp>
        <p:nvSpPr>
          <p:cNvPr id="43012" name="Rectangle 15">
            <a:hlinkClick r:id="rId6" tooltip="Fig 13.7b from Biology Science, 1st edition, by Scott Freeman, Pearson Prentice Hall, Inc. Publishers"/>
          </p:cNvPr>
          <p:cNvSpPr>
            <a:spLocks noChangeArrowheads="1"/>
          </p:cNvSpPr>
          <p:nvPr/>
        </p:nvSpPr>
        <p:spPr bwMode="auto">
          <a:xfrm>
            <a:off x="0" y="3198813"/>
            <a:ext cx="91440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hu-HU">
              <a:latin typeface="Comic Sans MS" pitchFamily="66" charset="0"/>
            </a:endParaRPr>
          </a:p>
        </p:txBody>
      </p:sp>
      <p:grpSp>
        <p:nvGrpSpPr>
          <p:cNvPr id="43013" name="Group 21"/>
          <p:cNvGrpSpPr>
            <a:grpSpLocks/>
          </p:cNvGrpSpPr>
          <p:nvPr/>
        </p:nvGrpSpPr>
        <p:grpSpPr bwMode="auto">
          <a:xfrm>
            <a:off x="4643438" y="188913"/>
            <a:ext cx="4176712" cy="2736850"/>
            <a:chOff x="521" y="2432"/>
            <a:chExt cx="1970" cy="1200"/>
          </a:xfrm>
        </p:grpSpPr>
        <p:pic>
          <p:nvPicPr>
            <p:cNvPr id="43015" name="Picture 18" descr="sf13x7a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21" y="2523"/>
              <a:ext cx="750" cy="1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016" name="Picture 20" descr="sf13x7b">
              <a:hlinkClick r:id="rId6" tooltip="Fig 13.7b from Biology Science, 1st edition, by Scott Freeman, Pearson Prentice Hall, Inc. Publishers"/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429" y="2432"/>
              <a:ext cx="1062" cy="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3014" name="Picture 23" descr="Gene_structure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08175" y="4365625"/>
            <a:ext cx="470535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fg07-03_001"/>
          <p:cNvPicPr>
            <a:picLocks noChangeAspect="1" noChangeArrowheads="1"/>
          </p:cNvPicPr>
          <p:nvPr/>
        </p:nvPicPr>
        <p:blipFill>
          <a:blip r:embed="rId3" cstate="print"/>
          <a:srcRect b="36897"/>
          <a:stretch>
            <a:fillRect/>
          </a:stretch>
        </p:blipFill>
        <p:spPr bwMode="auto">
          <a:xfrm>
            <a:off x="762000" y="1952625"/>
            <a:ext cx="7620000" cy="295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 descr="fg13-01_0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1295400"/>
            <a:ext cx="7620000" cy="505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2411760" y="260648"/>
            <a:ext cx="411202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2800" b="1" dirty="0" err="1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Sequences</a:t>
            </a:r>
            <a:r>
              <a:rPr lang="hu-HU" sz="28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sz="2800" b="1" dirty="0" err="1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coding</a:t>
            </a:r>
            <a:r>
              <a:rPr lang="hu-HU" sz="28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RNA</a:t>
            </a:r>
            <a:endParaRPr lang="en-GB" sz="2800" b="1" dirty="0">
              <a:solidFill>
                <a:srgbClr val="99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fg13-15_001"/>
          <p:cNvPicPr>
            <a:picLocks noChangeAspect="1" noChangeArrowheads="1"/>
          </p:cNvPicPr>
          <p:nvPr/>
        </p:nvPicPr>
        <p:blipFill>
          <a:blip r:embed="rId3" cstate="print"/>
          <a:srcRect b="35501"/>
          <a:stretch>
            <a:fillRect/>
          </a:stretch>
        </p:blipFill>
        <p:spPr bwMode="auto">
          <a:xfrm>
            <a:off x="457200" y="1447800"/>
            <a:ext cx="8229600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2933700" y="457200"/>
            <a:ext cx="35060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2800" b="1" dirty="0" err="1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Alternative</a:t>
            </a:r>
            <a:r>
              <a:rPr lang="hu-HU" sz="28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sz="2800" b="1" dirty="0" err="1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splicing</a:t>
            </a:r>
            <a:endParaRPr lang="en-GB" sz="2800" b="1" dirty="0">
              <a:solidFill>
                <a:srgbClr val="99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1259632" y="4005064"/>
            <a:ext cx="583845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Clr>
                <a:srgbClr val="FF9900"/>
              </a:buClr>
              <a:buSzPct val="140000"/>
              <a:buFont typeface="Wingdings" pitchFamily="2" charset="2"/>
              <a:buChar char="§"/>
              <a:defRPr/>
            </a:pPr>
            <a:r>
              <a:rPr lang="hu-HU" dirty="0" smtClean="0">
                <a:latin typeface="Comic Sans MS" pitchFamily="66" charset="0"/>
              </a:rPr>
              <a:t>  </a:t>
            </a:r>
            <a:r>
              <a:rPr lang="en-US" dirty="0" smtClean="0">
                <a:latin typeface="Comic Sans MS" pitchFamily="66" charset="0"/>
              </a:rPr>
              <a:t>not </a:t>
            </a:r>
            <a:r>
              <a:rPr lang="en-US" dirty="0" smtClean="0">
                <a:latin typeface="Comic Sans MS" pitchFamily="66" charset="0"/>
              </a:rPr>
              <a:t>all </a:t>
            </a:r>
            <a:r>
              <a:rPr lang="en-US" dirty="0" err="1" smtClean="0">
                <a:latin typeface="Comic Sans MS" pitchFamily="66" charset="0"/>
              </a:rPr>
              <a:t>introns</a:t>
            </a:r>
            <a:r>
              <a:rPr lang="en-US" dirty="0" smtClean="0">
                <a:latin typeface="Comic Sans MS" pitchFamily="66" charset="0"/>
              </a:rPr>
              <a:t> are cut out</a:t>
            </a:r>
            <a:r>
              <a:rPr lang="hu-HU" dirty="0" smtClean="0">
                <a:latin typeface="Comic Sans MS" pitchFamily="66" charset="0"/>
              </a:rPr>
              <a:t>i</a:t>
            </a:r>
            <a:endParaRPr lang="hu-HU" dirty="0">
              <a:latin typeface="Comic Sans MS" pitchFamily="66" charset="0"/>
            </a:endParaRPr>
          </a:p>
          <a:p>
            <a:pPr>
              <a:buClr>
                <a:srgbClr val="FF9900"/>
              </a:buClr>
              <a:buSzPct val="140000"/>
              <a:buFont typeface="Wingdings" pitchFamily="2" charset="2"/>
              <a:buChar char="§"/>
              <a:defRPr/>
            </a:pPr>
            <a:r>
              <a:rPr lang="hu-HU" dirty="0" smtClean="0">
                <a:latin typeface="Comic Sans MS" pitchFamily="66" charset="0"/>
              </a:rPr>
              <a:t>  </a:t>
            </a:r>
            <a:r>
              <a:rPr lang="en-US" dirty="0" err="1" smtClean="0">
                <a:latin typeface="Comic Sans MS" pitchFamily="66" charset="0"/>
              </a:rPr>
              <a:t>exons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smtClean="0">
                <a:latin typeface="Comic Sans MS" pitchFamily="66" charset="0"/>
              </a:rPr>
              <a:t>are also cut out</a:t>
            </a:r>
            <a:endParaRPr lang="hu-HU" dirty="0">
              <a:latin typeface="Comic Sans MS" pitchFamily="66" charset="0"/>
            </a:endParaRPr>
          </a:p>
          <a:p>
            <a:pPr>
              <a:buClr>
                <a:srgbClr val="FF9900"/>
              </a:buClr>
              <a:buSzPct val="140000"/>
              <a:buFont typeface="Wingdings" pitchFamily="2" charset="2"/>
              <a:buChar char="§"/>
              <a:defRPr/>
            </a:pPr>
            <a:r>
              <a:rPr lang="hu-HU" dirty="0" smtClean="0">
                <a:latin typeface="Comic Sans MS" pitchFamily="66" charset="0"/>
              </a:rPr>
              <a:t>  </a:t>
            </a:r>
            <a:r>
              <a:rPr lang="en-US" dirty="0" smtClean="0">
                <a:latin typeface="Comic Sans MS" pitchFamily="66" charset="0"/>
              </a:rPr>
              <a:t>result</a:t>
            </a:r>
            <a:r>
              <a:rPr lang="en-US" dirty="0" smtClean="0">
                <a:latin typeface="Comic Sans MS" pitchFamily="66" charset="0"/>
              </a:rPr>
              <a:t>: formation of </a:t>
            </a:r>
            <a:r>
              <a:rPr lang="en-US" b="1" dirty="0" smtClean="0">
                <a:solidFill>
                  <a:srgbClr val="0070C0"/>
                </a:solidFill>
                <a:latin typeface="Comic Sans MS" pitchFamily="66" charset="0"/>
              </a:rPr>
              <a:t>protein families</a:t>
            </a:r>
            <a:endParaRPr lang="hu-HU" b="1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1763688" y="528834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/>
            </a:r>
            <a:br>
              <a:rPr lang="en-US" dirty="0" smtClean="0">
                <a:latin typeface="Comic Sans MS" pitchFamily="66" charset="0"/>
              </a:rPr>
            </a:br>
            <a:r>
              <a:rPr lang="en-US" dirty="0" smtClean="0">
                <a:latin typeface="Comic Sans MS" pitchFamily="66" charset="0"/>
              </a:rPr>
              <a:t/>
            </a:r>
            <a:br>
              <a:rPr lang="en-US" dirty="0" smtClean="0">
                <a:latin typeface="Comic Sans MS" pitchFamily="66" charset="0"/>
              </a:rPr>
            </a:br>
            <a:endParaRPr lang="hu-HU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33488" y="1747838"/>
            <a:ext cx="6677025" cy="336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Rectangle 3"/>
          <p:cNvSpPr>
            <a:spLocks noChangeArrowheads="1"/>
          </p:cNvSpPr>
          <p:nvPr/>
        </p:nvSpPr>
        <p:spPr bwMode="auto">
          <a:xfrm>
            <a:off x="1644650" y="6521450"/>
            <a:ext cx="58547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GB" sz="1600">
                <a:latin typeface="Comic Sans MS" pitchFamily="66" charset="0"/>
              </a:rPr>
              <a:t>Swedlow and Lamond </a:t>
            </a:r>
            <a:r>
              <a:rPr lang="en-GB" sz="1600" i="1">
                <a:latin typeface="Comic Sans MS" pitchFamily="66" charset="0"/>
              </a:rPr>
              <a:t>Genome Biology</a:t>
            </a:r>
            <a:r>
              <a:rPr lang="en-GB" sz="1600">
                <a:latin typeface="Comic Sans MS" pitchFamily="66" charset="0"/>
              </a:rPr>
              <a:t> 2001 </a:t>
            </a:r>
            <a:r>
              <a:rPr lang="en-GB" sz="1600" b="1">
                <a:latin typeface="Comic Sans MS" pitchFamily="66" charset="0"/>
              </a:rPr>
              <a:t>2</a:t>
            </a:r>
            <a:r>
              <a:rPr lang="en-GB" sz="1600">
                <a:latin typeface="Comic Sans MS" pitchFamily="66" charset="0"/>
              </a:rPr>
              <a:t>:reviews0002.1 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95300" y="471488"/>
            <a:ext cx="2314575" cy="2309812"/>
            <a:chOff x="312" y="297"/>
            <a:chExt cx="1458" cy="1455"/>
          </a:xfrm>
        </p:grpSpPr>
        <p:sp>
          <p:nvSpPr>
            <p:cNvPr id="46091" name="Rectangle 5"/>
            <p:cNvSpPr>
              <a:spLocks noChangeArrowheads="1"/>
            </p:cNvSpPr>
            <p:nvPr/>
          </p:nvSpPr>
          <p:spPr bwMode="auto">
            <a:xfrm>
              <a:off x="312" y="297"/>
              <a:ext cx="1458" cy="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r>
                <a:rPr lang="hu-HU" sz="1800" dirty="0" err="1">
                  <a:solidFill>
                    <a:schemeClr val="accent2"/>
                  </a:solidFill>
                  <a:latin typeface="Comic Sans MS" pitchFamily="66" charset="0"/>
                </a:rPr>
                <a:t>Small</a:t>
              </a:r>
              <a:r>
                <a:rPr lang="hu-HU" sz="1800" dirty="0">
                  <a:solidFill>
                    <a:schemeClr val="accent2"/>
                  </a:solidFill>
                  <a:latin typeface="Comic Sans MS" pitchFamily="66" charset="0"/>
                </a:rPr>
                <a:t> </a:t>
              </a:r>
              <a:r>
                <a:rPr lang="hu-HU" sz="1800" dirty="0" err="1">
                  <a:solidFill>
                    <a:schemeClr val="accent2"/>
                  </a:solidFill>
                  <a:latin typeface="Comic Sans MS" pitchFamily="66" charset="0"/>
                </a:rPr>
                <a:t>nuclear</a:t>
              </a:r>
              <a:r>
                <a:rPr lang="hu-HU" sz="1800" dirty="0">
                  <a:solidFill>
                    <a:schemeClr val="accent2"/>
                  </a:solidFill>
                  <a:latin typeface="Comic Sans MS" pitchFamily="66" charset="0"/>
                </a:rPr>
                <a:t> </a:t>
              </a:r>
              <a:r>
                <a:rPr lang="hu-HU" sz="1800" dirty="0" err="1">
                  <a:solidFill>
                    <a:schemeClr val="accent2"/>
                  </a:solidFill>
                  <a:latin typeface="Comic Sans MS" pitchFamily="66" charset="0"/>
                </a:rPr>
                <a:t>ribonucleoprotein</a:t>
              </a:r>
              <a:r>
                <a:rPr lang="hu-HU" sz="1800" dirty="0">
                  <a:solidFill>
                    <a:schemeClr val="accent2"/>
                  </a:solidFill>
                  <a:latin typeface="Comic Sans MS" pitchFamily="66" charset="0"/>
                </a:rPr>
                <a:t> (</a:t>
              </a:r>
              <a:r>
                <a:rPr lang="hu-HU" sz="1800" dirty="0" err="1">
                  <a:solidFill>
                    <a:schemeClr val="accent2"/>
                  </a:solidFill>
                  <a:latin typeface="Comic Sans MS" pitchFamily="66" charset="0"/>
                </a:rPr>
                <a:t>snRNP</a:t>
              </a:r>
              <a:r>
                <a:rPr lang="hu-HU" sz="1800" dirty="0">
                  <a:solidFill>
                    <a:schemeClr val="accent2"/>
                  </a:solidFill>
                  <a:latin typeface="Comic Sans MS" pitchFamily="66" charset="0"/>
                </a:rPr>
                <a:t>) – </a:t>
              </a:r>
              <a:r>
                <a:rPr lang="hu-HU" sz="1800" dirty="0" err="1">
                  <a:solidFill>
                    <a:srgbClr val="CC3300"/>
                  </a:solidFill>
                  <a:latin typeface="Comic Sans MS" pitchFamily="66" charset="0"/>
                </a:rPr>
                <a:t>splicing</a:t>
              </a:r>
              <a:r>
                <a:rPr lang="hu-HU" sz="1800" dirty="0">
                  <a:solidFill>
                    <a:srgbClr val="CC3300"/>
                  </a:solidFill>
                  <a:latin typeface="Comic Sans MS" pitchFamily="66" charset="0"/>
                </a:rPr>
                <a:t> </a:t>
              </a:r>
              <a:r>
                <a:rPr lang="hu-HU" sz="1800" dirty="0" err="1" smtClean="0">
                  <a:solidFill>
                    <a:srgbClr val="CC3300"/>
                  </a:solidFill>
                  <a:latin typeface="Comic Sans MS" pitchFamily="66" charset="0"/>
                </a:rPr>
                <a:t>pre-rRNA</a:t>
              </a:r>
              <a:r>
                <a:rPr lang="hu-HU" sz="1800" dirty="0" smtClean="0">
                  <a:solidFill>
                    <a:srgbClr val="CC3300"/>
                  </a:solidFill>
                  <a:latin typeface="Comic Sans MS" pitchFamily="66" charset="0"/>
                </a:rPr>
                <a:t> </a:t>
              </a:r>
              <a:r>
                <a:rPr lang="hu-HU" sz="1800" dirty="0">
                  <a:solidFill>
                    <a:srgbClr val="CC3300"/>
                  </a:solidFill>
                  <a:latin typeface="Comic Sans MS" pitchFamily="66" charset="0"/>
                </a:rPr>
                <a:t>- DFC</a:t>
              </a:r>
              <a:r>
                <a:rPr lang="hu-HU" sz="1800" dirty="0">
                  <a:solidFill>
                    <a:schemeClr val="accent2"/>
                  </a:solidFill>
                  <a:latin typeface="Comic Sans MS" pitchFamily="66" charset="0"/>
                </a:rPr>
                <a:t> </a:t>
              </a:r>
            </a:p>
          </p:txBody>
        </p:sp>
        <p:cxnSp>
          <p:nvCxnSpPr>
            <p:cNvPr id="46092" name="AutoShape 6"/>
            <p:cNvCxnSpPr>
              <a:cxnSpLocks noChangeShapeType="1"/>
              <a:stCxn id="46091" idx="1"/>
            </p:cNvCxnSpPr>
            <p:nvPr/>
          </p:nvCxnSpPr>
          <p:spPr bwMode="auto">
            <a:xfrm rot="10800000" flipH="1" flipV="1">
              <a:off x="312" y="672"/>
              <a:ext cx="481" cy="1080"/>
            </a:xfrm>
            <a:prstGeom prst="bentConnector4">
              <a:avLst>
                <a:gd name="adj1" fmla="val -29940"/>
                <a:gd name="adj2" fmla="val 67315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cxn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4000500" y="593726"/>
            <a:ext cx="2835275" cy="1200150"/>
            <a:chOff x="2520" y="374"/>
            <a:chExt cx="1786" cy="756"/>
          </a:xfrm>
        </p:grpSpPr>
        <p:sp>
          <p:nvSpPr>
            <p:cNvPr id="46089" name="Rectangle 8"/>
            <p:cNvSpPr>
              <a:spLocks noChangeArrowheads="1"/>
            </p:cNvSpPr>
            <p:nvPr/>
          </p:nvSpPr>
          <p:spPr bwMode="auto">
            <a:xfrm>
              <a:off x="2520" y="374"/>
              <a:ext cx="1786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r>
                <a:rPr lang="hu-HU" sz="1800" dirty="0" err="1" smtClean="0">
                  <a:solidFill>
                    <a:schemeClr val="accent2"/>
                  </a:solidFill>
                  <a:latin typeface="Comic Sans MS" pitchFamily="66" charset="0"/>
                </a:rPr>
                <a:t>Alternative</a:t>
              </a:r>
              <a:r>
                <a:rPr lang="hu-HU" sz="1800" dirty="0" smtClean="0">
                  <a:solidFill>
                    <a:schemeClr val="accent2"/>
                  </a:solidFill>
                  <a:latin typeface="Comic Sans MS" pitchFamily="66" charset="0"/>
                </a:rPr>
                <a:t> </a:t>
              </a:r>
              <a:r>
                <a:rPr lang="hu-HU" sz="1800" dirty="0" err="1">
                  <a:solidFill>
                    <a:schemeClr val="accent2"/>
                  </a:solidFill>
                  <a:latin typeface="Comic Sans MS" pitchFamily="66" charset="0"/>
                </a:rPr>
                <a:t>splicing</a:t>
              </a:r>
              <a:r>
                <a:rPr lang="hu-HU" sz="1800" dirty="0">
                  <a:solidFill>
                    <a:schemeClr val="accent2"/>
                  </a:solidFill>
                  <a:latin typeface="Comic Sans MS" pitchFamily="66" charset="0"/>
                </a:rPr>
                <a:t> </a:t>
              </a:r>
              <a:r>
                <a:rPr lang="hu-HU" sz="1800" dirty="0" err="1">
                  <a:solidFill>
                    <a:schemeClr val="accent2"/>
                  </a:solidFill>
                  <a:latin typeface="Comic Sans MS" pitchFamily="66" charset="0"/>
                </a:rPr>
                <a:t>factor</a:t>
              </a:r>
              <a:r>
                <a:rPr lang="hu-HU" sz="1800" dirty="0">
                  <a:solidFill>
                    <a:schemeClr val="accent2"/>
                  </a:solidFill>
                  <a:latin typeface="Comic Sans MS" pitchFamily="66" charset="0"/>
                </a:rPr>
                <a:t>/</a:t>
              </a:r>
              <a:r>
                <a:rPr lang="hu-HU" sz="1800" dirty="0" err="1">
                  <a:solidFill>
                    <a:schemeClr val="accent2"/>
                  </a:solidFill>
                  <a:latin typeface="Comic Sans MS" pitchFamily="66" charset="0"/>
                </a:rPr>
                <a:t>splicing</a:t>
              </a:r>
              <a:r>
                <a:rPr lang="hu-HU" sz="1800" dirty="0">
                  <a:solidFill>
                    <a:schemeClr val="accent2"/>
                  </a:solidFill>
                  <a:latin typeface="Comic Sans MS" pitchFamily="66" charset="0"/>
                </a:rPr>
                <a:t> </a:t>
              </a:r>
              <a:r>
                <a:rPr lang="hu-HU" sz="1800" dirty="0" err="1">
                  <a:solidFill>
                    <a:schemeClr val="accent2"/>
                  </a:solidFill>
                  <a:latin typeface="Comic Sans MS" pitchFamily="66" charset="0"/>
                </a:rPr>
                <a:t>factor</a:t>
              </a:r>
              <a:r>
                <a:rPr lang="hu-HU" sz="1800" dirty="0">
                  <a:solidFill>
                    <a:schemeClr val="accent2"/>
                  </a:solidFill>
                  <a:latin typeface="Comic Sans MS" pitchFamily="66" charset="0"/>
                </a:rPr>
                <a:t> 2 – </a:t>
              </a:r>
              <a:r>
                <a:rPr lang="hu-HU" sz="1800" dirty="0" err="1">
                  <a:solidFill>
                    <a:srgbClr val="CC3300"/>
                  </a:solidFill>
                  <a:latin typeface="Comic Sans MS" pitchFamily="66" charset="0"/>
                </a:rPr>
                <a:t>pre</a:t>
              </a:r>
              <a:r>
                <a:rPr lang="hu-HU" sz="1800" dirty="0">
                  <a:solidFill>
                    <a:srgbClr val="CC3300"/>
                  </a:solidFill>
                  <a:latin typeface="Comic Sans MS" pitchFamily="66" charset="0"/>
                </a:rPr>
                <a:t> </a:t>
              </a:r>
              <a:r>
                <a:rPr lang="hu-HU" sz="1800" dirty="0" err="1" smtClean="0">
                  <a:solidFill>
                    <a:srgbClr val="CC3300"/>
                  </a:solidFill>
                  <a:latin typeface="Comic Sans MS" pitchFamily="66" charset="0"/>
                </a:rPr>
                <a:t>mRNA</a:t>
              </a:r>
              <a:r>
                <a:rPr lang="hu-HU" sz="1800" dirty="0" smtClean="0">
                  <a:solidFill>
                    <a:srgbClr val="CC3300"/>
                  </a:solidFill>
                  <a:latin typeface="Comic Sans MS" pitchFamily="66" charset="0"/>
                </a:rPr>
                <a:t> </a:t>
              </a:r>
              <a:r>
                <a:rPr lang="hu-HU" sz="1800" dirty="0" err="1">
                  <a:solidFill>
                    <a:srgbClr val="CC3300"/>
                  </a:solidFill>
                  <a:latin typeface="Comic Sans MS" pitchFamily="66" charset="0"/>
                </a:rPr>
                <a:t>splicing</a:t>
              </a:r>
              <a:r>
                <a:rPr lang="hu-HU" sz="1800" dirty="0">
                  <a:solidFill>
                    <a:srgbClr val="CC3300"/>
                  </a:solidFill>
                  <a:latin typeface="Comic Sans MS" pitchFamily="66" charset="0"/>
                </a:rPr>
                <a:t>; </a:t>
              </a:r>
              <a:r>
                <a:rPr lang="hu-HU" sz="1800" dirty="0" smtClean="0">
                  <a:solidFill>
                    <a:srgbClr val="CC3300"/>
                  </a:solidFill>
                  <a:latin typeface="Comic Sans MS" pitchFamily="66" charset="0"/>
                </a:rPr>
                <a:t>RNA </a:t>
              </a:r>
              <a:r>
                <a:rPr lang="hu-HU" sz="1800" dirty="0">
                  <a:solidFill>
                    <a:srgbClr val="CC3300"/>
                  </a:solidFill>
                  <a:latin typeface="Comic Sans MS" pitchFamily="66" charset="0"/>
                </a:rPr>
                <a:t>export, </a:t>
              </a:r>
              <a:r>
                <a:rPr lang="hu-HU" sz="1800" dirty="0" err="1">
                  <a:solidFill>
                    <a:srgbClr val="CC3300"/>
                  </a:solidFill>
                  <a:latin typeface="Comic Sans MS" pitchFamily="66" charset="0"/>
                </a:rPr>
                <a:t>translation</a:t>
              </a:r>
              <a:endParaRPr lang="hu-HU" sz="1800" dirty="0">
                <a:solidFill>
                  <a:srgbClr val="CC3300"/>
                </a:solidFill>
                <a:latin typeface="Comic Sans MS" pitchFamily="66" charset="0"/>
              </a:endParaRPr>
            </a:p>
          </p:txBody>
        </p:sp>
        <p:cxnSp>
          <p:nvCxnSpPr>
            <p:cNvPr id="46090" name="AutoShape 9"/>
            <p:cNvCxnSpPr>
              <a:cxnSpLocks noChangeShapeType="1"/>
              <a:stCxn id="46089" idx="1"/>
              <a:endCxn id="46089" idx="2"/>
            </p:cNvCxnSpPr>
            <p:nvPr/>
          </p:nvCxnSpPr>
          <p:spPr bwMode="auto">
            <a:xfrm rot="10800000" flipH="1" flipV="1">
              <a:off x="2520" y="752"/>
              <a:ext cx="893" cy="378"/>
            </a:xfrm>
            <a:prstGeom prst="bentConnector4">
              <a:avLst>
                <a:gd name="adj1" fmla="val -16125"/>
                <a:gd name="adj2" fmla="val 13809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cxn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3568700" y="4945065"/>
            <a:ext cx="5575300" cy="1427163"/>
            <a:chOff x="2248" y="3115"/>
            <a:chExt cx="3512" cy="899"/>
          </a:xfrm>
        </p:grpSpPr>
        <p:sp>
          <p:nvSpPr>
            <p:cNvPr id="46087" name="Rectangle 11"/>
            <p:cNvSpPr>
              <a:spLocks noChangeArrowheads="1"/>
            </p:cNvSpPr>
            <p:nvPr/>
          </p:nvSpPr>
          <p:spPr bwMode="auto">
            <a:xfrm>
              <a:off x="2248" y="3258"/>
              <a:ext cx="3512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r>
                <a:rPr lang="hu-HU" sz="1800" dirty="0" smtClean="0">
                  <a:solidFill>
                    <a:schemeClr val="accent2"/>
                  </a:solidFill>
                  <a:latin typeface="Comic Sans MS" pitchFamily="66" charset="0"/>
                </a:rPr>
                <a:t>Main </a:t>
              </a:r>
              <a:r>
                <a:rPr lang="hu-HU" sz="1800" dirty="0" err="1" smtClean="0">
                  <a:solidFill>
                    <a:schemeClr val="accent2"/>
                  </a:solidFill>
                  <a:latin typeface="Comic Sans MS" pitchFamily="66" charset="0"/>
                </a:rPr>
                <a:t>composing</a:t>
              </a:r>
              <a:r>
                <a:rPr lang="hu-HU" sz="1800" dirty="0" smtClean="0">
                  <a:solidFill>
                    <a:schemeClr val="accent2"/>
                  </a:solidFill>
                  <a:latin typeface="Comic Sans MS" pitchFamily="66" charset="0"/>
                </a:rPr>
                <a:t> </a:t>
              </a:r>
              <a:r>
                <a:rPr lang="hu-HU" sz="1800" dirty="0" err="1" smtClean="0">
                  <a:solidFill>
                    <a:schemeClr val="accent2"/>
                  </a:solidFill>
                  <a:latin typeface="Comic Sans MS" pitchFamily="66" charset="0"/>
                </a:rPr>
                <a:t>molecule</a:t>
              </a:r>
              <a:r>
                <a:rPr lang="hu-HU" sz="1800" dirty="0" smtClean="0">
                  <a:solidFill>
                    <a:schemeClr val="accent2"/>
                  </a:solidFill>
                  <a:latin typeface="Comic Sans MS" pitchFamily="66" charset="0"/>
                </a:rPr>
                <a:t> of </a:t>
              </a:r>
              <a:r>
                <a:rPr lang="hu-HU" sz="1800" dirty="0" err="1" smtClean="0">
                  <a:solidFill>
                    <a:schemeClr val="accent2"/>
                  </a:solidFill>
                  <a:latin typeface="Comic Sans MS" pitchFamily="66" charset="0"/>
                </a:rPr>
                <a:t>Cajal</a:t>
              </a:r>
              <a:r>
                <a:rPr lang="hu-HU" sz="1800" dirty="0" smtClean="0">
                  <a:solidFill>
                    <a:schemeClr val="accent2"/>
                  </a:solidFill>
                  <a:latin typeface="Comic Sans MS" pitchFamily="66" charset="0"/>
                </a:rPr>
                <a:t> </a:t>
              </a:r>
              <a:r>
                <a:rPr lang="hu-HU" sz="1800" dirty="0" err="1" smtClean="0">
                  <a:solidFill>
                    <a:schemeClr val="accent2"/>
                  </a:solidFill>
                  <a:latin typeface="Comic Sans MS" pitchFamily="66" charset="0"/>
                </a:rPr>
                <a:t>bodies</a:t>
              </a:r>
              <a:r>
                <a:rPr lang="hu-HU" sz="1800" dirty="0" smtClean="0">
                  <a:solidFill>
                    <a:schemeClr val="accent2"/>
                  </a:solidFill>
                  <a:latin typeface="Comic Sans MS" pitchFamily="66" charset="0"/>
                </a:rPr>
                <a:t> </a:t>
              </a:r>
              <a:r>
                <a:rPr lang="hu-HU" sz="1800" dirty="0">
                  <a:solidFill>
                    <a:schemeClr val="accent2"/>
                  </a:solidFill>
                  <a:latin typeface="Comic Sans MS" pitchFamily="66" charset="0"/>
                </a:rPr>
                <a:t>– </a:t>
              </a:r>
              <a:r>
                <a:rPr lang="hu-HU" sz="1800" dirty="0" smtClean="0">
                  <a:solidFill>
                    <a:srgbClr val="CC3300"/>
                  </a:solidFill>
                  <a:latin typeface="Comic Sans MS" pitchFamily="66" charset="0"/>
                </a:rPr>
                <a:t>fixes </a:t>
              </a:r>
              <a:r>
                <a:rPr lang="hu-HU" sz="1800" dirty="0" err="1" smtClean="0">
                  <a:solidFill>
                    <a:srgbClr val="CC3300"/>
                  </a:solidFill>
                  <a:latin typeface="Comic Sans MS" pitchFamily="66" charset="0"/>
                </a:rPr>
                <a:t>to</a:t>
              </a:r>
              <a:r>
                <a:rPr lang="hu-HU" sz="1800" dirty="0" smtClean="0">
                  <a:solidFill>
                    <a:srgbClr val="CC3300"/>
                  </a:solidFill>
                  <a:latin typeface="Comic Sans MS" pitchFamily="66" charset="0"/>
                </a:rPr>
                <a:t> </a:t>
              </a:r>
              <a:r>
                <a:rPr lang="hu-HU" sz="1800" dirty="0" err="1" smtClean="0">
                  <a:solidFill>
                    <a:srgbClr val="CC3300"/>
                  </a:solidFill>
                  <a:latin typeface="Comic Sans MS" pitchFamily="66" charset="0"/>
                </a:rPr>
                <a:t>the</a:t>
              </a:r>
              <a:r>
                <a:rPr lang="hu-HU" sz="1800" dirty="0" smtClean="0">
                  <a:solidFill>
                    <a:srgbClr val="CC3300"/>
                  </a:solidFill>
                  <a:latin typeface="Comic Sans MS" pitchFamily="66" charset="0"/>
                </a:rPr>
                <a:t> </a:t>
              </a:r>
              <a:r>
                <a:rPr lang="hu-HU" sz="1800" dirty="0" err="1" smtClean="0">
                  <a:solidFill>
                    <a:srgbClr val="CC3300"/>
                  </a:solidFill>
                  <a:latin typeface="Comic Sans MS" pitchFamily="66" charset="0"/>
                </a:rPr>
                <a:t>nucleolus</a:t>
              </a:r>
              <a:r>
                <a:rPr lang="hu-HU" sz="1800" dirty="0" smtClean="0">
                  <a:solidFill>
                    <a:srgbClr val="CC3300"/>
                  </a:solidFill>
                  <a:latin typeface="Comic Sans MS" pitchFamily="66" charset="0"/>
                </a:rPr>
                <a:t>,</a:t>
              </a:r>
              <a:r>
                <a:rPr lang="hu-HU" sz="1800" dirty="0" smtClean="0">
                  <a:solidFill>
                    <a:schemeClr val="accent2"/>
                  </a:solidFill>
                  <a:latin typeface="Comic Sans MS" pitchFamily="66" charset="0"/>
                </a:rPr>
                <a:t> </a:t>
              </a:r>
              <a:r>
                <a:rPr lang="hu-HU" sz="1800" dirty="0" err="1" smtClean="0">
                  <a:solidFill>
                    <a:schemeClr val="accent2"/>
                  </a:solidFill>
                  <a:latin typeface="Comic Sans MS" pitchFamily="66" charset="0"/>
                </a:rPr>
                <a:t>posttranslation</a:t>
              </a:r>
              <a:r>
                <a:rPr lang="hu-HU" sz="1800" dirty="0" smtClean="0">
                  <a:solidFill>
                    <a:schemeClr val="accent2"/>
                  </a:solidFill>
                  <a:latin typeface="Comic Sans MS" pitchFamily="66" charset="0"/>
                </a:rPr>
                <a:t> </a:t>
              </a:r>
              <a:r>
                <a:rPr lang="hu-HU" sz="1800" dirty="0" err="1" smtClean="0">
                  <a:solidFill>
                    <a:schemeClr val="accent2"/>
                  </a:solidFill>
                  <a:latin typeface="Comic Sans MS" pitchFamily="66" charset="0"/>
                </a:rPr>
                <a:t>modification</a:t>
              </a:r>
              <a:r>
                <a:rPr lang="hu-HU" sz="1800" dirty="0" smtClean="0">
                  <a:solidFill>
                    <a:schemeClr val="accent2"/>
                  </a:solidFill>
                  <a:latin typeface="Comic Sans MS" pitchFamily="66" charset="0"/>
                </a:rPr>
                <a:t> of RNA, </a:t>
              </a:r>
              <a:r>
                <a:rPr lang="hu-HU" sz="1800" dirty="0" err="1" smtClean="0">
                  <a:solidFill>
                    <a:schemeClr val="accent2"/>
                  </a:solidFill>
                  <a:latin typeface="Comic Sans MS" pitchFamily="66" charset="0"/>
                </a:rPr>
                <a:t>associates</a:t>
              </a:r>
              <a:r>
                <a:rPr lang="hu-HU" sz="1800" dirty="0" smtClean="0">
                  <a:solidFill>
                    <a:schemeClr val="accent2"/>
                  </a:solidFill>
                  <a:latin typeface="Comic Sans MS" pitchFamily="66" charset="0"/>
                </a:rPr>
                <a:t> </a:t>
              </a:r>
              <a:r>
                <a:rPr lang="hu-HU" sz="1800" dirty="0" err="1" smtClean="0">
                  <a:solidFill>
                    <a:schemeClr val="accent2"/>
                  </a:solidFill>
                  <a:latin typeface="Comic Sans MS" pitchFamily="66" charset="0"/>
                </a:rPr>
                <a:t>with</a:t>
              </a:r>
              <a:r>
                <a:rPr lang="hu-HU" sz="1800" dirty="0" smtClean="0">
                  <a:solidFill>
                    <a:schemeClr val="accent2"/>
                  </a:solidFill>
                  <a:latin typeface="Comic Sans MS" pitchFamily="66" charset="0"/>
                </a:rPr>
                <a:t> NOR and </a:t>
              </a:r>
              <a:r>
                <a:rPr lang="hu-HU" sz="1800" dirty="0" err="1" smtClean="0">
                  <a:solidFill>
                    <a:schemeClr val="accent2"/>
                  </a:solidFill>
                  <a:latin typeface="Comic Sans MS" pitchFamily="66" charset="0"/>
                </a:rPr>
                <a:t>determines</a:t>
              </a:r>
              <a:r>
                <a:rPr lang="hu-HU" sz="1800" dirty="0" smtClean="0">
                  <a:solidFill>
                    <a:schemeClr val="accent2"/>
                  </a:solidFill>
                  <a:latin typeface="Comic Sans MS" pitchFamily="66" charset="0"/>
                </a:rPr>
                <a:t> </a:t>
              </a:r>
              <a:r>
                <a:rPr lang="hu-HU" sz="1800" dirty="0" err="1" smtClean="0">
                  <a:solidFill>
                    <a:schemeClr val="accent2"/>
                  </a:solidFill>
                  <a:latin typeface="Comic Sans MS" pitchFamily="66" charset="0"/>
                </a:rPr>
                <a:t>the</a:t>
              </a:r>
              <a:r>
                <a:rPr lang="hu-HU" sz="1800" dirty="0" smtClean="0">
                  <a:solidFill>
                    <a:schemeClr val="accent2"/>
                  </a:solidFill>
                  <a:latin typeface="Comic Sans MS" pitchFamily="66" charset="0"/>
                </a:rPr>
                <a:t> </a:t>
              </a:r>
              <a:r>
                <a:rPr lang="hu-HU" sz="1800" dirty="0" err="1" smtClean="0">
                  <a:solidFill>
                    <a:schemeClr val="accent2"/>
                  </a:solidFill>
                  <a:latin typeface="Comic Sans MS" pitchFamily="66" charset="0"/>
                </a:rPr>
                <a:t>association</a:t>
              </a:r>
              <a:r>
                <a:rPr lang="hu-HU" sz="1800" dirty="0" smtClean="0">
                  <a:solidFill>
                    <a:schemeClr val="accent2"/>
                  </a:solidFill>
                  <a:latin typeface="Comic Sans MS" pitchFamily="66" charset="0"/>
                </a:rPr>
                <a:t> of </a:t>
              </a:r>
              <a:r>
                <a:rPr lang="hu-HU" sz="1800" dirty="0" err="1" smtClean="0">
                  <a:solidFill>
                    <a:schemeClr val="accent2"/>
                  </a:solidFill>
                  <a:latin typeface="Comic Sans MS" pitchFamily="66" charset="0"/>
                </a:rPr>
                <a:t>individual</a:t>
              </a:r>
              <a:r>
                <a:rPr lang="hu-HU" sz="1800" dirty="0" smtClean="0">
                  <a:solidFill>
                    <a:schemeClr val="accent2"/>
                  </a:solidFill>
                  <a:latin typeface="Comic Sans MS" pitchFamily="66" charset="0"/>
                </a:rPr>
                <a:t> </a:t>
              </a:r>
              <a:r>
                <a:rPr lang="hu-HU" sz="1800" dirty="0" err="1" smtClean="0">
                  <a:solidFill>
                    <a:schemeClr val="accent2"/>
                  </a:solidFill>
                  <a:latin typeface="Comic Sans MS" pitchFamily="66" charset="0"/>
                </a:rPr>
                <a:t>nucleoli</a:t>
              </a:r>
              <a:endParaRPr lang="hu-HU" sz="1800" dirty="0">
                <a:solidFill>
                  <a:schemeClr val="accent2"/>
                </a:solidFill>
                <a:latin typeface="Comic Sans MS" pitchFamily="66" charset="0"/>
              </a:endParaRPr>
            </a:p>
          </p:txBody>
        </p:sp>
        <p:cxnSp>
          <p:nvCxnSpPr>
            <p:cNvPr id="46088" name="AutoShape 12"/>
            <p:cNvCxnSpPr>
              <a:cxnSpLocks noChangeShapeType="1"/>
            </p:cNvCxnSpPr>
            <p:nvPr/>
          </p:nvCxnSpPr>
          <p:spPr bwMode="auto">
            <a:xfrm rot="10800000" flipH="1">
              <a:off x="2264" y="3115"/>
              <a:ext cx="632" cy="417"/>
            </a:xfrm>
            <a:prstGeom prst="bentConnector4">
              <a:avLst>
                <a:gd name="adj1" fmla="val -22787"/>
                <a:gd name="adj2" fmla="val 94963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noncod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6375" y="1341438"/>
            <a:ext cx="6115050" cy="505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1043608" y="332656"/>
            <a:ext cx="682270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993300"/>
                </a:solidFill>
                <a:latin typeface="Comic Sans MS" pitchFamily="66" charset="0"/>
              </a:rPr>
              <a:t>Ratio </a:t>
            </a:r>
            <a:r>
              <a:rPr lang="en-US" sz="2800" b="1" dirty="0" smtClean="0">
                <a:solidFill>
                  <a:srgbClr val="993300"/>
                </a:solidFill>
                <a:latin typeface="Comic Sans MS" pitchFamily="66" charset="0"/>
              </a:rPr>
              <a:t>of </a:t>
            </a:r>
            <a:r>
              <a:rPr lang="en-US" sz="2800" b="1" i="1" dirty="0" smtClean="0">
                <a:solidFill>
                  <a:srgbClr val="993300"/>
                </a:solidFill>
                <a:latin typeface="Comic Sans MS" pitchFamily="66" charset="0"/>
              </a:rPr>
              <a:t>non-protein coding </a:t>
            </a:r>
            <a:r>
              <a:rPr lang="en-US" sz="2800" b="1" dirty="0" smtClean="0">
                <a:solidFill>
                  <a:srgbClr val="993300"/>
                </a:solidFill>
                <a:latin typeface="Comic Sans MS" pitchFamily="66" charset="0"/>
              </a:rPr>
              <a:t>sequences</a:t>
            </a:r>
            <a:br>
              <a:rPr lang="en-US" sz="2800" b="1" dirty="0" smtClean="0">
                <a:solidFill>
                  <a:srgbClr val="993300"/>
                </a:solidFill>
                <a:latin typeface="Comic Sans MS" pitchFamily="66" charset="0"/>
              </a:rPr>
            </a:br>
            <a:r>
              <a:rPr lang="en-US" sz="2800" b="1" dirty="0" smtClean="0">
                <a:solidFill>
                  <a:srgbClr val="993300"/>
                </a:solidFill>
                <a:latin typeface="Comic Sans MS" pitchFamily="66" charset="0"/>
              </a:rPr>
              <a:t>  at different stages of </a:t>
            </a:r>
            <a:r>
              <a:rPr lang="en-US" sz="2800" b="1" dirty="0" err="1" smtClean="0">
                <a:solidFill>
                  <a:srgbClr val="993300"/>
                </a:solidFill>
                <a:latin typeface="Comic Sans MS" pitchFamily="66" charset="0"/>
              </a:rPr>
              <a:t>phylogenesis</a:t>
            </a:r>
            <a:endParaRPr lang="hu-HU" sz="2800" b="1" dirty="0">
              <a:solidFill>
                <a:srgbClr val="9933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130" name="Group 9"/>
          <p:cNvGrpSpPr>
            <a:grpSpLocks/>
          </p:cNvGrpSpPr>
          <p:nvPr/>
        </p:nvGrpSpPr>
        <p:grpSpPr bwMode="auto">
          <a:xfrm>
            <a:off x="1862138" y="476250"/>
            <a:ext cx="7212014" cy="5810250"/>
            <a:chOff x="1173" y="300"/>
            <a:chExt cx="4543" cy="3660"/>
          </a:xfrm>
        </p:grpSpPr>
        <p:pic>
          <p:nvPicPr>
            <p:cNvPr id="48131" name="Picture 2" descr="fg16-01abc_00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73" y="360"/>
              <a:ext cx="3414" cy="3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8132" name="Text Box 3"/>
            <p:cNvSpPr txBox="1">
              <a:spLocks noChangeArrowheads="1"/>
            </p:cNvSpPr>
            <p:nvPr/>
          </p:nvSpPr>
          <p:spPr bwMode="auto">
            <a:xfrm>
              <a:off x="3515" y="1162"/>
              <a:ext cx="1296" cy="52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dirty="0" smtClean="0">
                  <a:latin typeface="Comic Sans MS" pitchFamily="66" charset="0"/>
                </a:rPr>
                <a:t>Basic </a:t>
              </a:r>
              <a:r>
                <a:rPr lang="hu-HU" dirty="0" err="1" smtClean="0">
                  <a:latin typeface="Comic Sans MS" pitchFamily="66" charset="0"/>
                </a:rPr>
                <a:t>level</a:t>
              </a:r>
              <a:endParaRPr lang="hu-HU" dirty="0">
                <a:latin typeface="Comic Sans MS" pitchFamily="66" charset="0"/>
              </a:endParaRPr>
            </a:p>
            <a:p>
              <a:r>
                <a:rPr lang="hu-HU" dirty="0" err="1" smtClean="0">
                  <a:latin typeface="Comic Sans MS" pitchFamily="66" charset="0"/>
                </a:rPr>
                <a:t>transcription</a:t>
              </a:r>
              <a:endParaRPr lang="hu-HU" dirty="0">
                <a:latin typeface="Comic Sans MS" pitchFamily="66" charset="0"/>
              </a:endParaRPr>
            </a:p>
          </p:txBody>
        </p:sp>
        <p:sp>
          <p:nvSpPr>
            <p:cNvPr id="48133" name="Text Box 4"/>
            <p:cNvSpPr txBox="1">
              <a:spLocks noChangeArrowheads="1"/>
            </p:cNvSpPr>
            <p:nvPr/>
          </p:nvSpPr>
          <p:spPr bwMode="auto">
            <a:xfrm>
              <a:off x="3515" y="1933"/>
              <a:ext cx="1396" cy="52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dirty="0" smtClean="0">
                  <a:latin typeface="Comic Sans MS" pitchFamily="66" charset="0"/>
                </a:rPr>
                <a:t>No </a:t>
              </a:r>
              <a:endParaRPr lang="hu-HU" dirty="0">
                <a:latin typeface="Comic Sans MS" pitchFamily="66" charset="0"/>
              </a:endParaRPr>
            </a:p>
            <a:p>
              <a:r>
                <a:rPr lang="hu-HU" dirty="0" err="1" smtClean="0">
                  <a:latin typeface="Comic Sans MS" pitchFamily="66" charset="0"/>
                </a:rPr>
                <a:t>transcripction</a:t>
              </a:r>
              <a:endParaRPr lang="hu-HU" dirty="0">
                <a:latin typeface="Comic Sans MS" pitchFamily="66" charset="0"/>
              </a:endParaRPr>
            </a:p>
          </p:txBody>
        </p:sp>
        <p:sp>
          <p:nvSpPr>
            <p:cNvPr id="48134" name="Text Box 5"/>
            <p:cNvSpPr txBox="1">
              <a:spLocks noChangeArrowheads="1"/>
            </p:cNvSpPr>
            <p:nvPr/>
          </p:nvSpPr>
          <p:spPr bwMode="auto">
            <a:xfrm>
              <a:off x="3515" y="2750"/>
              <a:ext cx="2201" cy="7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dirty="0" err="1" smtClean="0">
                  <a:latin typeface="Comic Sans MS" pitchFamily="66" charset="0"/>
                </a:rPr>
                <a:t>Spontaneous</a:t>
              </a:r>
              <a:r>
                <a:rPr lang="hu-HU" dirty="0" smtClean="0">
                  <a:latin typeface="Comic Sans MS" pitchFamily="66" charset="0"/>
                </a:rPr>
                <a:t> </a:t>
              </a:r>
              <a:endParaRPr lang="hu-HU" dirty="0">
                <a:latin typeface="Comic Sans MS" pitchFamily="66" charset="0"/>
              </a:endParaRPr>
            </a:p>
            <a:p>
              <a:r>
                <a:rPr lang="hu-HU" dirty="0" err="1" smtClean="0">
                  <a:latin typeface="Comic Sans MS" pitchFamily="66" charset="0"/>
                </a:rPr>
                <a:t>isomerization</a:t>
              </a:r>
              <a:endParaRPr lang="hu-HU" dirty="0">
                <a:latin typeface="Comic Sans MS" pitchFamily="66" charset="0"/>
              </a:endParaRPr>
            </a:p>
            <a:p>
              <a:r>
                <a:rPr lang="hu-HU" dirty="0" err="1" smtClean="0">
                  <a:latin typeface="Comic Sans MS" pitchFamily="66" charset="0"/>
                </a:rPr>
                <a:t>a</a:t>
              </a:r>
              <a:r>
                <a:rPr lang="hu-HU" dirty="0" err="1" smtClean="0">
                  <a:latin typeface="Comic Sans MS" pitchFamily="66" charset="0"/>
                </a:rPr>
                <a:t>ctivated</a:t>
              </a:r>
              <a:r>
                <a:rPr lang="hu-HU" dirty="0" smtClean="0">
                  <a:latin typeface="Comic Sans MS" pitchFamily="66" charset="0"/>
                </a:rPr>
                <a:t> </a:t>
              </a:r>
              <a:r>
                <a:rPr lang="hu-HU" dirty="0" err="1" smtClean="0">
                  <a:latin typeface="Comic Sans MS" pitchFamily="66" charset="0"/>
                </a:rPr>
                <a:t>transcription</a:t>
              </a:r>
              <a:endParaRPr lang="hu-HU" dirty="0">
                <a:latin typeface="Comic Sans MS" pitchFamily="66" charset="0"/>
              </a:endParaRPr>
            </a:p>
          </p:txBody>
        </p:sp>
        <p:sp>
          <p:nvSpPr>
            <p:cNvPr id="48135" name="Oval 6"/>
            <p:cNvSpPr>
              <a:spLocks noChangeArrowheads="1"/>
            </p:cNvSpPr>
            <p:nvPr/>
          </p:nvSpPr>
          <p:spPr bwMode="auto">
            <a:xfrm>
              <a:off x="1565" y="2523"/>
              <a:ext cx="226" cy="272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hu-HU">
                <a:latin typeface="Comic Sans MS" pitchFamily="66" charset="0"/>
              </a:endParaRPr>
            </a:p>
          </p:txBody>
        </p:sp>
        <p:sp>
          <p:nvSpPr>
            <p:cNvPr id="48136" name="Oval 7"/>
            <p:cNvSpPr>
              <a:spLocks noChangeArrowheads="1"/>
            </p:cNvSpPr>
            <p:nvPr/>
          </p:nvSpPr>
          <p:spPr bwMode="auto">
            <a:xfrm>
              <a:off x="1519" y="300"/>
              <a:ext cx="226" cy="272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hu-HU">
                <a:latin typeface="Comic Sans MS" pitchFamily="66" charset="0"/>
              </a:endParaRPr>
            </a:p>
          </p:txBody>
        </p:sp>
        <p:sp>
          <p:nvSpPr>
            <p:cNvPr id="48137" name="Oval 8"/>
            <p:cNvSpPr>
              <a:spLocks noChangeArrowheads="1"/>
            </p:cNvSpPr>
            <p:nvPr/>
          </p:nvSpPr>
          <p:spPr bwMode="auto">
            <a:xfrm>
              <a:off x="1565" y="1888"/>
              <a:ext cx="226" cy="272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hu-HU">
                <a:latin typeface="Comic Sans MS" pitchFamily="66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026"/>
          <p:cNvSpPr>
            <a:spLocks noChangeArrowheads="1"/>
          </p:cNvSpPr>
          <p:nvPr/>
        </p:nvSpPr>
        <p:spPr bwMode="auto">
          <a:xfrm>
            <a:off x="0" y="2209800"/>
            <a:ext cx="4648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GB" sz="1600">
                <a:latin typeface="Comic Sans MS" pitchFamily="66" charset="0"/>
              </a:rPr>
              <a:t>"for their discoveries concerning genetic control of enzyme and virus synthesis"</a:t>
            </a:r>
            <a:endParaRPr lang="en-GB" sz="2800">
              <a:latin typeface="Comic Sans MS" pitchFamily="66" charset="0"/>
            </a:endParaRPr>
          </a:p>
        </p:txBody>
      </p:sp>
      <p:pic>
        <p:nvPicPr>
          <p:cNvPr id="49155" name="Picture 1027" descr="Medal"/>
          <p:cNvPicPr>
            <a:picLocks noChangeAspect="1" noChangeArrowheads="1"/>
          </p:cNvPicPr>
          <p:nvPr/>
        </p:nvPicPr>
        <p:blipFill>
          <a:blip r:embed="rId3" cstate="print"/>
          <a:srcRect r="10527" b="10527"/>
          <a:stretch>
            <a:fillRect/>
          </a:stretch>
        </p:blipFill>
        <p:spPr bwMode="auto">
          <a:xfrm>
            <a:off x="1295400" y="533400"/>
            <a:ext cx="1295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9156" name="Group 1028"/>
          <p:cNvGrpSpPr>
            <a:grpSpLocks/>
          </p:cNvGrpSpPr>
          <p:nvPr/>
        </p:nvGrpSpPr>
        <p:grpSpPr bwMode="auto">
          <a:xfrm>
            <a:off x="4191000" y="-47625"/>
            <a:ext cx="4953000" cy="3629025"/>
            <a:chOff x="1728" y="864"/>
            <a:chExt cx="2688" cy="1884"/>
          </a:xfrm>
        </p:grpSpPr>
        <p:grpSp>
          <p:nvGrpSpPr>
            <p:cNvPr id="49159" name="Group 1029"/>
            <p:cNvGrpSpPr>
              <a:grpSpLocks/>
            </p:cNvGrpSpPr>
            <p:nvPr/>
          </p:nvGrpSpPr>
          <p:grpSpPr bwMode="auto">
            <a:xfrm>
              <a:off x="1728" y="864"/>
              <a:ext cx="2688" cy="1884"/>
              <a:chOff x="0" y="1190"/>
              <a:chExt cx="2547" cy="1884"/>
            </a:xfrm>
          </p:grpSpPr>
          <p:sp>
            <p:nvSpPr>
              <p:cNvPr id="49163" name="Rectangle 1030"/>
              <p:cNvSpPr>
                <a:spLocks noChangeArrowheads="1" noTextEdit="1"/>
              </p:cNvSpPr>
              <p:nvPr/>
            </p:nvSpPr>
            <p:spPr bwMode="auto">
              <a:xfrm>
                <a:off x="0" y="1190"/>
                <a:ext cx="2547" cy="2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endParaRPr lang="hu-HU"/>
              </a:p>
            </p:txBody>
          </p:sp>
          <p:sp>
            <p:nvSpPr>
              <p:cNvPr id="49164" name="Rectangle 1031"/>
              <p:cNvSpPr>
                <a:spLocks noChangeArrowheads="1"/>
              </p:cNvSpPr>
              <p:nvPr/>
            </p:nvSpPr>
            <p:spPr bwMode="auto">
              <a:xfrm>
                <a:off x="0" y="1298"/>
                <a:ext cx="849" cy="12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r>
                  <a:rPr lang="en-GB">
                    <a:latin typeface="Comic Sans MS" pitchFamily="66" charset="0"/>
                  </a:rPr>
                  <a:t>  </a:t>
                </a:r>
                <a:r>
                  <a:rPr lang="en-GB" sz="10100">
                    <a:latin typeface="Comic Sans MS" pitchFamily="66" charset="0"/>
                  </a:rPr>
                  <a:t> </a:t>
                </a:r>
                <a:r>
                  <a:rPr lang="en-GB">
                    <a:latin typeface="Comic Sans MS" pitchFamily="66" charset="0"/>
                  </a:rPr>
                  <a:t>              </a:t>
                </a:r>
              </a:p>
            </p:txBody>
          </p:sp>
          <p:sp>
            <p:nvSpPr>
              <p:cNvPr id="49165" name="Rectangle 1032"/>
              <p:cNvSpPr>
                <a:spLocks noChangeArrowheads="1"/>
              </p:cNvSpPr>
              <p:nvPr/>
            </p:nvSpPr>
            <p:spPr bwMode="auto">
              <a:xfrm>
                <a:off x="849" y="1298"/>
                <a:ext cx="849" cy="12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r>
                  <a:rPr lang="en-GB">
                    <a:latin typeface="Comic Sans MS" pitchFamily="66" charset="0"/>
                  </a:rPr>
                  <a:t>  </a:t>
                </a:r>
                <a:r>
                  <a:rPr lang="en-GB" sz="10100">
                    <a:latin typeface="Comic Sans MS" pitchFamily="66" charset="0"/>
                  </a:rPr>
                  <a:t> </a:t>
                </a:r>
                <a:r>
                  <a:rPr lang="en-GB">
                    <a:latin typeface="Comic Sans MS" pitchFamily="66" charset="0"/>
                  </a:rPr>
                  <a:t>              </a:t>
                </a:r>
              </a:p>
            </p:txBody>
          </p:sp>
          <p:sp>
            <p:nvSpPr>
              <p:cNvPr id="49166" name="Rectangle 1033"/>
              <p:cNvSpPr>
                <a:spLocks noChangeArrowheads="1"/>
              </p:cNvSpPr>
              <p:nvPr/>
            </p:nvSpPr>
            <p:spPr bwMode="auto">
              <a:xfrm>
                <a:off x="1698" y="1298"/>
                <a:ext cx="849" cy="12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r>
                  <a:rPr lang="en-GB">
                    <a:latin typeface="Comic Sans MS" pitchFamily="66" charset="0"/>
                  </a:rPr>
                  <a:t>  </a:t>
                </a:r>
                <a:r>
                  <a:rPr lang="en-GB" sz="10100">
                    <a:latin typeface="Comic Sans MS" pitchFamily="66" charset="0"/>
                  </a:rPr>
                  <a:t> </a:t>
                </a:r>
                <a:r>
                  <a:rPr lang="en-GB">
                    <a:latin typeface="Comic Sans MS" pitchFamily="66" charset="0"/>
                  </a:rPr>
                  <a:t>              </a:t>
                </a:r>
              </a:p>
            </p:txBody>
          </p:sp>
          <p:sp>
            <p:nvSpPr>
              <p:cNvPr id="49167" name="Rectangle 1034"/>
              <p:cNvSpPr>
                <a:spLocks noChangeArrowheads="1"/>
              </p:cNvSpPr>
              <p:nvPr/>
            </p:nvSpPr>
            <p:spPr bwMode="auto">
              <a:xfrm>
                <a:off x="0" y="2556"/>
                <a:ext cx="849" cy="5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GB" b="1">
                    <a:latin typeface="Comic Sans MS" pitchFamily="66" charset="0"/>
                  </a:rPr>
                  <a:t>François Jacob</a:t>
                </a:r>
                <a:r>
                  <a:rPr lang="en-GB">
                    <a:latin typeface="Comic Sans MS" pitchFamily="66" charset="0"/>
                  </a:rPr>
                  <a:t> </a:t>
                </a:r>
              </a:p>
            </p:txBody>
          </p:sp>
          <p:sp>
            <p:nvSpPr>
              <p:cNvPr id="49168" name="Rectangle 1035"/>
              <p:cNvSpPr>
                <a:spLocks noChangeArrowheads="1"/>
              </p:cNvSpPr>
              <p:nvPr/>
            </p:nvSpPr>
            <p:spPr bwMode="auto">
              <a:xfrm>
                <a:off x="849" y="2556"/>
                <a:ext cx="849" cy="5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GB" b="1">
                    <a:latin typeface="Comic Sans MS" pitchFamily="66" charset="0"/>
                  </a:rPr>
                  <a:t>André Lwoff</a:t>
                </a:r>
                <a:r>
                  <a:rPr lang="en-GB">
                    <a:latin typeface="Comic Sans MS" pitchFamily="66" charset="0"/>
                  </a:rPr>
                  <a:t> </a:t>
                </a:r>
              </a:p>
            </p:txBody>
          </p:sp>
          <p:sp>
            <p:nvSpPr>
              <p:cNvPr id="49169" name="Rectangle 1036"/>
              <p:cNvSpPr>
                <a:spLocks noChangeArrowheads="1"/>
              </p:cNvSpPr>
              <p:nvPr/>
            </p:nvSpPr>
            <p:spPr bwMode="auto">
              <a:xfrm>
                <a:off x="1698" y="2556"/>
                <a:ext cx="849" cy="5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GB" b="1">
                    <a:latin typeface="Comic Sans MS" pitchFamily="66" charset="0"/>
                  </a:rPr>
                  <a:t>Jacques Monod</a:t>
                </a:r>
                <a:endParaRPr lang="en-GB">
                  <a:latin typeface="Comic Sans MS" pitchFamily="66" charset="0"/>
                </a:endParaRPr>
              </a:p>
            </p:txBody>
          </p:sp>
        </p:grpSp>
        <p:pic>
          <p:nvPicPr>
            <p:cNvPr id="49160" name="Picture 1037" descr="François Jacob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806" y="1145"/>
              <a:ext cx="720" cy="10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9161" name="Picture 1038" descr="André Lwoff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655" y="1145"/>
              <a:ext cx="720" cy="10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9162" name="Picture 1039" descr="Jacques Monod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504" y="1145"/>
              <a:ext cx="720" cy="10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9157" name="Picture 1040" descr="The image “http://fig.cox.miami.edu/~cmallery/150/gene/sf14x4.jpg” cannot be displayed, because it contains errors.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" y="3429000"/>
            <a:ext cx="5543550" cy="280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105" name="Text Box 1041"/>
          <p:cNvSpPr txBox="1">
            <a:spLocks noChangeArrowheads="1"/>
          </p:cNvSpPr>
          <p:nvPr/>
        </p:nvSpPr>
        <p:spPr bwMode="auto">
          <a:xfrm>
            <a:off x="5707746" y="4114800"/>
            <a:ext cx="3469219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Regulator - </a:t>
            </a:r>
            <a:r>
              <a:rPr lang="hu-HU" sz="20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repressor</a:t>
            </a:r>
            <a:endParaRPr lang="hu-HU" sz="2000" dirty="0"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  <a:p>
            <a:pPr>
              <a:defRPr/>
            </a:pPr>
            <a:r>
              <a:rPr lang="hu-HU" sz="20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Promoter</a:t>
            </a:r>
            <a:r>
              <a:rPr lang="hu-HU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– </a:t>
            </a:r>
            <a:r>
              <a:rPr lang="hu-HU" sz="2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RNA </a:t>
            </a:r>
            <a:r>
              <a:rPr lang="hu-HU" sz="20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polym</a:t>
            </a:r>
            <a:r>
              <a:rPr lang="hu-HU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.</a:t>
            </a:r>
          </a:p>
          <a:p>
            <a:pPr>
              <a:defRPr/>
            </a:pPr>
            <a:r>
              <a:rPr lang="hu-HU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Operator – </a:t>
            </a:r>
            <a:r>
              <a:rPr lang="hu-HU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repressor-bind</a:t>
            </a:r>
            <a:r>
              <a:rPr lang="hu-HU" sz="2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.</a:t>
            </a:r>
            <a:endParaRPr lang="hu-HU" sz="2000" dirty="0"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  <a:p>
            <a:pPr>
              <a:defRPr/>
            </a:pPr>
            <a:r>
              <a:rPr lang="hu-HU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Structure</a:t>
            </a:r>
            <a:r>
              <a:rPr lang="hu-HU" sz="2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genes</a:t>
            </a:r>
            <a:r>
              <a:rPr lang="hu-HU" sz="2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– </a:t>
            </a:r>
            <a:r>
              <a:rPr lang="hu-HU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enzymes</a:t>
            </a:r>
            <a:r>
              <a:rPr lang="hu-HU" sz="2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endParaRPr lang="hu-HU" sz="2000" dirty="0"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  <a:p>
            <a:pPr>
              <a:defRPr/>
            </a:pPr>
            <a:endParaRPr lang="en-GB" sz="2000" dirty="0"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026" descr="The image “http://fig.cox.miami.edu/~cmallery/150/gene/c18x21b.jpg” cannot be displayed, because it contains errors."/>
          <p:cNvPicPr>
            <a:picLocks noChangeAspect="1" noChangeArrowheads="1"/>
          </p:cNvPicPr>
          <p:nvPr/>
        </p:nvPicPr>
        <p:blipFill>
          <a:blip r:embed="rId3" cstate="print"/>
          <a:srcRect b="11523"/>
          <a:stretch>
            <a:fillRect/>
          </a:stretch>
        </p:blipFill>
        <p:spPr bwMode="auto">
          <a:xfrm>
            <a:off x="296863" y="1549400"/>
            <a:ext cx="8550275" cy="332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5" name="Text Box 1027"/>
          <p:cNvSpPr txBox="1">
            <a:spLocks noChangeArrowheads="1"/>
          </p:cNvSpPr>
          <p:nvPr/>
        </p:nvSpPr>
        <p:spPr bwMode="auto">
          <a:xfrm>
            <a:off x="712788" y="381000"/>
            <a:ext cx="787266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Gene Level Regulation 1 - </a:t>
            </a:r>
            <a:r>
              <a:rPr lang="en-US" sz="32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Prokaryotes</a:t>
            </a:r>
            <a:endParaRPr lang="en-GB" sz="3200" b="1" dirty="0">
              <a:solidFill>
                <a:srgbClr val="99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90116" name="Text Box 1028"/>
          <p:cNvSpPr txBox="1">
            <a:spLocks noChangeArrowheads="1"/>
          </p:cNvSpPr>
          <p:nvPr/>
        </p:nvSpPr>
        <p:spPr bwMode="auto">
          <a:xfrm>
            <a:off x="-39457" y="5486400"/>
            <a:ext cx="95237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Presence</a:t>
            </a:r>
            <a:r>
              <a:rPr lang="hu-HU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of </a:t>
            </a:r>
            <a:r>
              <a:rPr lang="hu-HU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lactose</a:t>
            </a:r>
            <a:r>
              <a:rPr lang="hu-HU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– </a:t>
            </a:r>
            <a:r>
              <a:rPr lang="hu-HU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blocked</a:t>
            </a:r>
            <a:r>
              <a:rPr lang="hu-HU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repressor</a:t>
            </a:r>
            <a:r>
              <a:rPr lang="hu-HU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–</a:t>
            </a:r>
            <a:r>
              <a:rPr lang="hu-HU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active</a:t>
            </a:r>
            <a:r>
              <a:rPr lang="hu-HU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protein </a:t>
            </a:r>
            <a:r>
              <a:rPr lang="hu-HU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synth</a:t>
            </a:r>
            <a:r>
              <a:rPr lang="hu-HU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.</a:t>
            </a:r>
            <a:r>
              <a:rPr lang="hu-HU" dirty="0" smtClean="0">
                <a:latin typeface="Comic Sans MS" pitchFamily="66" charset="0"/>
              </a:rPr>
              <a:t> </a:t>
            </a:r>
            <a:endParaRPr lang="en-GB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026" descr="The image “http://fig.cox.miami.edu/~cmallery/150/gene/c18x21a.jpg” cannot be displayed, because it contains errors."/>
          <p:cNvPicPr>
            <a:picLocks noChangeAspect="1" noChangeArrowheads="1"/>
          </p:cNvPicPr>
          <p:nvPr/>
        </p:nvPicPr>
        <p:blipFill>
          <a:blip r:embed="rId3" cstate="print"/>
          <a:srcRect b="8235"/>
          <a:stretch>
            <a:fillRect/>
          </a:stretch>
        </p:blipFill>
        <p:spPr bwMode="auto">
          <a:xfrm>
            <a:off x="468313" y="1255713"/>
            <a:ext cx="8207375" cy="468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40" name="Rectangle 1028"/>
          <p:cNvSpPr>
            <a:spLocks noChangeArrowheads="1"/>
          </p:cNvSpPr>
          <p:nvPr/>
        </p:nvSpPr>
        <p:spPr bwMode="auto">
          <a:xfrm>
            <a:off x="139033" y="6019800"/>
            <a:ext cx="90845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Lactose</a:t>
            </a:r>
            <a:r>
              <a:rPr lang="hu-HU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deficiency</a:t>
            </a:r>
            <a:r>
              <a:rPr lang="hu-HU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– </a:t>
            </a:r>
            <a:r>
              <a:rPr lang="hu-HU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active</a:t>
            </a:r>
            <a:r>
              <a:rPr lang="hu-HU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represszor</a:t>
            </a:r>
            <a:r>
              <a:rPr lang="hu-HU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–</a:t>
            </a:r>
            <a:r>
              <a:rPr lang="hu-HU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blocked</a:t>
            </a:r>
            <a:r>
              <a:rPr lang="hu-HU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prot</a:t>
            </a:r>
            <a:r>
              <a:rPr lang="hu-HU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. </a:t>
            </a:r>
            <a:r>
              <a:rPr lang="hu-HU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synth</a:t>
            </a:r>
            <a:r>
              <a:rPr lang="hu-HU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.</a:t>
            </a:r>
            <a:r>
              <a:rPr lang="hu-HU" dirty="0" smtClean="0">
                <a:latin typeface="Comic Sans MS" pitchFamily="66" charset="0"/>
              </a:rPr>
              <a:t> </a:t>
            </a:r>
            <a:endParaRPr lang="en-GB" dirty="0">
              <a:latin typeface="Comic Sans MS" pitchFamily="66" charset="0"/>
            </a:endParaRPr>
          </a:p>
        </p:txBody>
      </p:sp>
      <p:sp>
        <p:nvSpPr>
          <p:cNvPr id="6" name="Text Box 1027"/>
          <p:cNvSpPr txBox="1">
            <a:spLocks noChangeArrowheads="1"/>
          </p:cNvSpPr>
          <p:nvPr/>
        </p:nvSpPr>
        <p:spPr bwMode="auto">
          <a:xfrm>
            <a:off x="712788" y="381000"/>
            <a:ext cx="812273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Gene Level Regulation </a:t>
            </a:r>
            <a:r>
              <a:rPr lang="hu-HU" sz="32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2</a:t>
            </a:r>
            <a:r>
              <a:rPr lang="en-US" sz="32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en-US" sz="32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- </a:t>
            </a:r>
            <a:r>
              <a:rPr lang="en-US" sz="32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Prokaryotes</a:t>
            </a:r>
            <a:endParaRPr lang="en-GB" sz="3200" b="1" dirty="0">
              <a:solidFill>
                <a:srgbClr val="99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5"/>
          <p:cNvGraphicFramePr>
            <a:graphicFrameLocks noChangeAspect="1"/>
          </p:cNvGraphicFramePr>
          <p:nvPr/>
        </p:nvGraphicFramePr>
        <p:xfrm>
          <a:off x="1331913" y="333375"/>
          <a:ext cx="6856412" cy="5143500"/>
        </p:xfrm>
        <a:graphic>
          <a:graphicData uri="http://schemas.openxmlformats.org/presentationml/2006/ole">
            <p:oleObj spid="_x0000_s1026" name="Bitmap Image" r:id="rId4" imgW="6857143" imgH="5144218" progId="PBrush">
              <p:embed/>
            </p:oleObj>
          </a:graphicData>
        </a:graphic>
      </p:graphicFrame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2411413" y="404813"/>
            <a:ext cx="434926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32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Compartmentalization</a:t>
            </a:r>
            <a:endParaRPr lang="hu-HU" sz="3200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1028" name="Oval 6"/>
          <p:cNvSpPr>
            <a:spLocks noChangeArrowheads="1"/>
          </p:cNvSpPr>
          <p:nvPr/>
        </p:nvSpPr>
        <p:spPr bwMode="auto">
          <a:xfrm>
            <a:off x="4211638" y="1052513"/>
            <a:ext cx="503237" cy="503237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029" name="Oval 7"/>
          <p:cNvSpPr>
            <a:spLocks noChangeArrowheads="1"/>
          </p:cNvSpPr>
          <p:nvPr/>
        </p:nvSpPr>
        <p:spPr bwMode="auto">
          <a:xfrm>
            <a:off x="1476375" y="1125538"/>
            <a:ext cx="503238" cy="503237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030" name="Text Box 8"/>
          <p:cNvSpPr txBox="1">
            <a:spLocks noChangeArrowheads="1"/>
          </p:cNvSpPr>
          <p:nvPr/>
        </p:nvSpPr>
        <p:spPr bwMode="auto">
          <a:xfrm>
            <a:off x="1042988" y="4868863"/>
            <a:ext cx="668003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rgbClr val="FF9900"/>
              </a:buClr>
              <a:buSzPct val="140000"/>
              <a:buFont typeface="Wingdings" pitchFamily="2" charset="2"/>
              <a:buChar char="§"/>
            </a:pPr>
            <a:r>
              <a:rPr lang="hu-HU" dirty="0">
                <a:latin typeface="Comic Sans MS" pitchFamily="66" charset="0"/>
              </a:rPr>
              <a:t> </a:t>
            </a:r>
            <a:r>
              <a:rPr lang="hu-HU" dirty="0" err="1" smtClean="0">
                <a:latin typeface="Comic Sans MS" pitchFamily="66" charset="0"/>
              </a:rPr>
              <a:t>Transcription</a:t>
            </a:r>
            <a:r>
              <a:rPr lang="hu-HU" dirty="0" smtClean="0">
                <a:latin typeface="Comic Sans MS" pitchFamily="66" charset="0"/>
              </a:rPr>
              <a:t> and </a:t>
            </a:r>
            <a:r>
              <a:rPr lang="hu-HU" dirty="0" err="1" smtClean="0">
                <a:latin typeface="Comic Sans MS" pitchFamily="66" charset="0"/>
              </a:rPr>
              <a:t>translation</a:t>
            </a:r>
            <a:r>
              <a:rPr lang="hu-HU" dirty="0" smtClean="0">
                <a:latin typeface="Comic Sans MS" pitchFamily="66" charset="0"/>
              </a:rPr>
              <a:t> </a:t>
            </a:r>
            <a:r>
              <a:rPr lang="hu-HU" dirty="0" err="1" smtClean="0">
                <a:latin typeface="Comic Sans MS" pitchFamily="66" charset="0"/>
              </a:rPr>
              <a:t>isolated</a:t>
            </a:r>
            <a:endParaRPr lang="hu-HU" dirty="0">
              <a:latin typeface="Comic Sans MS" pitchFamily="66" charset="0"/>
            </a:endParaRPr>
          </a:p>
          <a:p>
            <a:pPr>
              <a:buClr>
                <a:srgbClr val="FF9900"/>
              </a:buClr>
              <a:buSzPct val="140000"/>
              <a:buFont typeface="Wingdings" pitchFamily="2" charset="2"/>
              <a:buChar char="§"/>
            </a:pPr>
            <a:endParaRPr lang="hu-HU" dirty="0">
              <a:latin typeface="Comic Sans MS" pitchFamily="66" charset="0"/>
            </a:endParaRPr>
          </a:p>
          <a:p>
            <a:pPr>
              <a:buClr>
                <a:srgbClr val="FF9900"/>
              </a:buClr>
              <a:buSzPct val="140000"/>
              <a:buFont typeface="Wingdings" pitchFamily="2" charset="2"/>
              <a:buChar char="§"/>
            </a:pPr>
            <a:r>
              <a:rPr lang="hu-HU" dirty="0">
                <a:latin typeface="Comic Sans MS" pitchFamily="66" charset="0"/>
              </a:rPr>
              <a:t> </a:t>
            </a:r>
            <a:r>
              <a:rPr lang="hu-HU" dirty="0" err="1" smtClean="0">
                <a:latin typeface="Comic Sans MS" pitchFamily="66" charset="0"/>
              </a:rPr>
              <a:t>Complex</a:t>
            </a:r>
            <a:r>
              <a:rPr lang="hu-HU" dirty="0" smtClean="0">
                <a:latin typeface="Comic Sans MS" pitchFamily="66" charset="0"/>
              </a:rPr>
              <a:t> </a:t>
            </a:r>
            <a:r>
              <a:rPr lang="hu-HU" dirty="0" err="1" smtClean="0">
                <a:latin typeface="Comic Sans MS" pitchFamily="66" charset="0"/>
              </a:rPr>
              <a:t>regulatory</a:t>
            </a:r>
            <a:r>
              <a:rPr lang="hu-HU" dirty="0" smtClean="0">
                <a:latin typeface="Comic Sans MS" pitchFamily="66" charset="0"/>
              </a:rPr>
              <a:t> </a:t>
            </a:r>
            <a:r>
              <a:rPr lang="hu-HU" dirty="0" err="1" smtClean="0">
                <a:latin typeface="Comic Sans MS" pitchFamily="66" charset="0"/>
              </a:rPr>
              <a:t>mechanisms</a:t>
            </a:r>
            <a:r>
              <a:rPr lang="hu-HU" dirty="0" smtClean="0">
                <a:latin typeface="Comic Sans MS" pitchFamily="66" charset="0"/>
              </a:rPr>
              <a:t> </a:t>
            </a:r>
            <a:r>
              <a:rPr lang="hu-HU" dirty="0" err="1" smtClean="0">
                <a:latin typeface="Comic Sans MS" pitchFamily="66" charset="0"/>
              </a:rPr>
              <a:t>isolated</a:t>
            </a:r>
            <a:r>
              <a:rPr lang="hu-HU" dirty="0" smtClean="0">
                <a:latin typeface="Comic Sans MS" pitchFamily="66" charset="0"/>
              </a:rPr>
              <a:t> </a:t>
            </a:r>
            <a:r>
              <a:rPr lang="hu-HU" dirty="0" err="1" smtClean="0">
                <a:latin typeface="Comic Sans MS" pitchFamily="66" charset="0"/>
              </a:rPr>
              <a:t>in</a:t>
            </a:r>
            <a:r>
              <a:rPr lang="hu-HU" dirty="0" smtClean="0">
                <a:latin typeface="Comic Sans MS" pitchFamily="66" charset="0"/>
              </a:rPr>
              <a:t> </a:t>
            </a:r>
          </a:p>
          <a:p>
            <a:pPr>
              <a:buClr>
                <a:srgbClr val="FF9900"/>
              </a:buClr>
              <a:buSzPct val="140000"/>
            </a:pPr>
            <a:r>
              <a:rPr lang="hu-HU" dirty="0">
                <a:latin typeface="Comic Sans MS" pitchFamily="66" charset="0"/>
              </a:rPr>
              <a:t> </a:t>
            </a:r>
            <a:r>
              <a:rPr lang="hu-HU" dirty="0" smtClean="0">
                <a:latin typeface="Comic Sans MS" pitchFamily="66" charset="0"/>
              </a:rPr>
              <a:t>  </a:t>
            </a:r>
            <a:r>
              <a:rPr lang="hu-HU" dirty="0" err="1" smtClean="0">
                <a:latin typeface="Comic Sans MS" pitchFamily="66" charset="0"/>
              </a:rPr>
              <a:t>time</a:t>
            </a:r>
            <a:r>
              <a:rPr lang="hu-HU" dirty="0" smtClean="0">
                <a:latin typeface="Comic Sans MS" pitchFamily="66" charset="0"/>
              </a:rPr>
              <a:t> </a:t>
            </a:r>
            <a:r>
              <a:rPr lang="hu-HU" dirty="0" err="1" smtClean="0">
                <a:latin typeface="Comic Sans MS" pitchFamily="66" charset="0"/>
              </a:rPr>
              <a:t>appear</a:t>
            </a:r>
            <a:r>
              <a:rPr lang="hu-HU" dirty="0" smtClean="0">
                <a:latin typeface="Comic Sans MS" pitchFamily="66" charset="0"/>
              </a:rPr>
              <a:t> </a:t>
            </a:r>
            <a:r>
              <a:rPr lang="hu-HU" dirty="0" err="1" smtClean="0">
                <a:latin typeface="Comic Sans MS" pitchFamily="66" charset="0"/>
              </a:rPr>
              <a:t>in</a:t>
            </a:r>
            <a:r>
              <a:rPr lang="hu-HU" dirty="0" smtClean="0">
                <a:latin typeface="Comic Sans MS" pitchFamily="66" charset="0"/>
              </a:rPr>
              <a:t> </a:t>
            </a:r>
            <a:r>
              <a:rPr lang="hu-HU" dirty="0" err="1" smtClean="0">
                <a:latin typeface="Comic Sans MS" pitchFamily="66" charset="0"/>
              </a:rPr>
              <a:t>the</a:t>
            </a:r>
            <a:r>
              <a:rPr lang="hu-HU" dirty="0" smtClean="0">
                <a:latin typeface="Comic Sans MS" pitchFamily="66" charset="0"/>
              </a:rPr>
              <a:t> </a:t>
            </a:r>
            <a:r>
              <a:rPr lang="hu-HU" dirty="0" err="1" smtClean="0">
                <a:latin typeface="Comic Sans MS" pitchFamily="66" charset="0"/>
              </a:rPr>
              <a:t>cell</a:t>
            </a:r>
            <a:endParaRPr lang="hu-HU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026" descr="The image “http://fig.cox.miami.edu/~cmallery/150/gene/18x19.jpg” cannot be displayed, because it contains errors."/>
          <p:cNvPicPr>
            <a:picLocks noChangeAspect="1" noChangeArrowheads="1"/>
          </p:cNvPicPr>
          <p:nvPr/>
        </p:nvPicPr>
        <p:blipFill>
          <a:blip r:embed="rId3" cstate="print"/>
          <a:srcRect t="48627" b="9019"/>
          <a:stretch>
            <a:fillRect/>
          </a:stretch>
        </p:blipFill>
        <p:spPr bwMode="auto">
          <a:xfrm>
            <a:off x="1400175" y="4191000"/>
            <a:ext cx="634365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Picture 1027" descr="The image “http://fig.cox.miami.edu/~cmallery/150/gene/18x19.jpg” cannot be displayed, because it contains errors."/>
          <p:cNvPicPr>
            <a:picLocks noChangeAspect="1" noChangeArrowheads="1"/>
          </p:cNvPicPr>
          <p:nvPr/>
        </p:nvPicPr>
        <p:blipFill>
          <a:blip r:embed="rId3" cstate="print"/>
          <a:srcRect b="54510"/>
          <a:stretch>
            <a:fillRect/>
          </a:stretch>
        </p:blipFill>
        <p:spPr bwMode="auto">
          <a:xfrm>
            <a:off x="1400175" y="1066800"/>
            <a:ext cx="634365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4" name="Rectangle 1028"/>
          <p:cNvSpPr>
            <a:spLocks noChangeArrowheads="1"/>
          </p:cNvSpPr>
          <p:nvPr/>
        </p:nvSpPr>
        <p:spPr bwMode="auto">
          <a:xfrm>
            <a:off x="501650" y="457200"/>
            <a:ext cx="764343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Gene Level Regulation </a:t>
            </a:r>
            <a:r>
              <a:rPr lang="hu-HU" sz="32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3 </a:t>
            </a:r>
            <a:r>
              <a:rPr lang="hu-HU" sz="3200" b="1" dirty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- </a:t>
            </a:r>
            <a:r>
              <a:rPr lang="hu-HU" sz="3200" b="1" dirty="0" err="1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Prokaryots</a:t>
            </a:r>
            <a:endParaRPr lang="en-GB" sz="3200" b="1" dirty="0">
              <a:solidFill>
                <a:srgbClr val="99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92165" name="Rectangle 1029"/>
          <p:cNvSpPr>
            <a:spLocks noChangeArrowheads="1"/>
          </p:cNvSpPr>
          <p:nvPr/>
        </p:nvSpPr>
        <p:spPr bwMode="auto">
          <a:xfrm>
            <a:off x="604838" y="6400800"/>
            <a:ext cx="85908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Presence</a:t>
            </a:r>
            <a:r>
              <a:rPr lang="hu-HU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of </a:t>
            </a:r>
            <a:r>
              <a:rPr lang="hu-HU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Trp</a:t>
            </a:r>
            <a:r>
              <a:rPr lang="hu-HU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– </a:t>
            </a:r>
            <a:r>
              <a:rPr lang="hu-HU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active</a:t>
            </a:r>
            <a:r>
              <a:rPr lang="hu-HU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repressor</a:t>
            </a:r>
            <a:r>
              <a:rPr lang="hu-HU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–</a:t>
            </a:r>
            <a:r>
              <a:rPr lang="hu-HU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blocked</a:t>
            </a:r>
            <a:r>
              <a:rPr lang="hu-HU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prot</a:t>
            </a:r>
            <a:r>
              <a:rPr lang="hu-HU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. </a:t>
            </a:r>
            <a:r>
              <a:rPr lang="hu-HU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synth</a:t>
            </a:r>
            <a:r>
              <a:rPr lang="hu-HU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.</a:t>
            </a:r>
            <a:r>
              <a:rPr lang="hu-HU" dirty="0" smtClean="0">
                <a:latin typeface="Comic Sans MS" pitchFamily="66" charset="0"/>
              </a:rPr>
              <a:t> </a:t>
            </a:r>
            <a:endParaRPr lang="en-GB" dirty="0">
              <a:latin typeface="Comic Sans MS" pitchFamily="66" charset="0"/>
            </a:endParaRPr>
          </a:p>
        </p:txBody>
      </p:sp>
      <p:sp>
        <p:nvSpPr>
          <p:cNvPr id="92166" name="Rectangle 1030"/>
          <p:cNvSpPr>
            <a:spLocks noChangeArrowheads="1"/>
          </p:cNvSpPr>
          <p:nvPr/>
        </p:nvSpPr>
        <p:spPr bwMode="auto">
          <a:xfrm>
            <a:off x="830263" y="3505200"/>
            <a:ext cx="831830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Trp</a:t>
            </a:r>
            <a:r>
              <a:rPr lang="hu-HU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deficiency</a:t>
            </a:r>
            <a:r>
              <a:rPr lang="hu-HU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– </a:t>
            </a:r>
            <a:r>
              <a:rPr lang="hu-HU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blocked</a:t>
            </a:r>
            <a:r>
              <a:rPr lang="hu-HU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repressor</a:t>
            </a:r>
            <a:r>
              <a:rPr lang="hu-HU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–</a:t>
            </a:r>
            <a:r>
              <a:rPr lang="hu-HU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active</a:t>
            </a:r>
            <a:r>
              <a:rPr lang="hu-HU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prot</a:t>
            </a:r>
            <a:r>
              <a:rPr lang="hu-HU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. </a:t>
            </a:r>
            <a:r>
              <a:rPr lang="hu-HU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synth</a:t>
            </a:r>
            <a:r>
              <a:rPr lang="hu-HU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.</a:t>
            </a:r>
            <a:r>
              <a:rPr lang="hu-HU" dirty="0" smtClean="0">
                <a:latin typeface="Comic Sans MS" pitchFamily="66" charset="0"/>
              </a:rPr>
              <a:t> </a:t>
            </a:r>
            <a:endParaRPr lang="en-GB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fg17-01_001"/>
          <p:cNvPicPr>
            <a:picLocks noChangeAspect="1" noChangeArrowheads="1"/>
          </p:cNvPicPr>
          <p:nvPr/>
        </p:nvPicPr>
        <p:blipFill>
          <a:blip r:embed="rId3" cstate="print">
            <a:lum bright="-6000" contrast="18000"/>
          </a:blip>
          <a:srcRect b="11122"/>
          <a:stretch>
            <a:fillRect/>
          </a:stretch>
        </p:blipFill>
        <p:spPr bwMode="auto">
          <a:xfrm>
            <a:off x="1258888" y="1698625"/>
            <a:ext cx="6970712" cy="414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1203325" y="558800"/>
            <a:ext cx="723627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3200" b="1" dirty="0" err="1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Phylogeny</a:t>
            </a:r>
            <a:r>
              <a:rPr lang="hu-HU" sz="32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of </a:t>
            </a:r>
            <a:r>
              <a:rPr lang="hu-HU" sz="3200" b="1" dirty="0" err="1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gene-level</a:t>
            </a:r>
            <a:r>
              <a:rPr lang="hu-HU" sz="32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sz="3200" b="1" dirty="0" err="1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regulation</a:t>
            </a:r>
            <a:endParaRPr lang="en-GB" sz="3200" b="1" dirty="0">
              <a:solidFill>
                <a:srgbClr val="99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841263" y="250825"/>
            <a:ext cx="721383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u-HU" sz="2800" b="1" dirty="0" err="1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Transcriptional</a:t>
            </a:r>
            <a:r>
              <a:rPr lang="hu-HU" sz="28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sz="2800" b="1" dirty="0" err="1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regulatory</a:t>
            </a:r>
            <a:r>
              <a:rPr lang="hu-HU" sz="28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sz="2800" b="1" dirty="0" err="1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mechanisms</a:t>
            </a:r>
            <a:r>
              <a:rPr lang="hu-HU" sz="28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sz="2800" b="1" dirty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1</a:t>
            </a:r>
          </a:p>
          <a:p>
            <a:pPr algn="ctr">
              <a:defRPr/>
            </a:pPr>
            <a:r>
              <a:rPr lang="hu-HU" sz="2800" b="1" dirty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- </a:t>
            </a:r>
            <a:r>
              <a:rPr lang="hu-HU" sz="2800" b="1" dirty="0" err="1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Eukaryots</a:t>
            </a:r>
            <a:r>
              <a:rPr lang="hu-HU" sz="28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sz="2800" b="1" dirty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- </a:t>
            </a:r>
          </a:p>
        </p:txBody>
      </p:sp>
      <p:grpSp>
        <p:nvGrpSpPr>
          <p:cNvPr id="54275" name="Group 10"/>
          <p:cNvGrpSpPr>
            <a:grpSpLocks/>
          </p:cNvGrpSpPr>
          <p:nvPr/>
        </p:nvGrpSpPr>
        <p:grpSpPr bwMode="auto">
          <a:xfrm>
            <a:off x="1619250" y="1557338"/>
            <a:ext cx="7056438" cy="4457700"/>
            <a:chOff x="1020" y="981"/>
            <a:chExt cx="4445" cy="2808"/>
          </a:xfrm>
        </p:grpSpPr>
        <p:pic>
          <p:nvPicPr>
            <p:cNvPr id="54276" name="Picture 3" descr="fg17-19abcd_001"/>
            <p:cNvPicPr>
              <a:picLocks noChangeAspect="1" noChangeArrowheads="1"/>
            </p:cNvPicPr>
            <p:nvPr/>
          </p:nvPicPr>
          <p:blipFill>
            <a:blip r:embed="rId3" cstate="print"/>
            <a:srcRect l="16783" r="16785" b="60835"/>
            <a:stretch>
              <a:fillRect/>
            </a:stretch>
          </p:blipFill>
          <p:spPr bwMode="auto">
            <a:xfrm>
              <a:off x="1020" y="1026"/>
              <a:ext cx="4445" cy="2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4277" name="Text Box 5"/>
            <p:cNvSpPr txBox="1">
              <a:spLocks noChangeArrowheads="1"/>
            </p:cNvSpPr>
            <p:nvPr/>
          </p:nvSpPr>
          <p:spPr bwMode="auto">
            <a:xfrm>
              <a:off x="4241" y="1480"/>
              <a:ext cx="1191" cy="29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dirty="0" err="1" smtClean="0">
                  <a:latin typeface="Comic Sans MS" pitchFamily="66" charset="0"/>
                </a:rPr>
                <a:t>Competition</a:t>
              </a:r>
              <a:endParaRPr lang="hu-HU" dirty="0">
                <a:latin typeface="Comic Sans MS" pitchFamily="66" charset="0"/>
              </a:endParaRPr>
            </a:p>
          </p:txBody>
        </p:sp>
        <p:sp>
          <p:nvSpPr>
            <p:cNvPr id="54278" name="Text Box 6"/>
            <p:cNvSpPr txBox="1">
              <a:spLocks noChangeArrowheads="1"/>
            </p:cNvSpPr>
            <p:nvPr/>
          </p:nvSpPr>
          <p:spPr bwMode="auto">
            <a:xfrm>
              <a:off x="4286" y="3249"/>
              <a:ext cx="1010" cy="29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dirty="0" err="1" smtClean="0">
                  <a:latin typeface="Comic Sans MS" pitchFamily="66" charset="0"/>
                </a:rPr>
                <a:t>Inhibition</a:t>
              </a:r>
              <a:endParaRPr lang="hu-HU" dirty="0">
                <a:latin typeface="Comic Sans MS" pitchFamily="66" charset="0"/>
              </a:endParaRPr>
            </a:p>
          </p:txBody>
        </p:sp>
        <p:sp>
          <p:nvSpPr>
            <p:cNvPr id="54279" name="Rectangle 7"/>
            <p:cNvSpPr>
              <a:spLocks noChangeArrowheads="1"/>
            </p:cNvSpPr>
            <p:nvPr/>
          </p:nvSpPr>
          <p:spPr bwMode="auto">
            <a:xfrm>
              <a:off x="4286" y="1207"/>
              <a:ext cx="953" cy="22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>
                <a:latin typeface="Comic Sans MS" pitchFamily="66" charset="0"/>
              </a:endParaRPr>
            </a:p>
          </p:txBody>
        </p:sp>
        <p:sp>
          <p:nvSpPr>
            <p:cNvPr id="54280" name="Oval 8"/>
            <p:cNvSpPr>
              <a:spLocks noChangeArrowheads="1"/>
            </p:cNvSpPr>
            <p:nvPr/>
          </p:nvSpPr>
          <p:spPr bwMode="auto">
            <a:xfrm>
              <a:off x="1292" y="981"/>
              <a:ext cx="272" cy="227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hu-HU">
                <a:latin typeface="Comic Sans MS" pitchFamily="66" charset="0"/>
              </a:endParaRPr>
            </a:p>
          </p:txBody>
        </p:sp>
        <p:sp>
          <p:nvSpPr>
            <p:cNvPr id="54281" name="Oval 9"/>
            <p:cNvSpPr>
              <a:spLocks noChangeArrowheads="1"/>
            </p:cNvSpPr>
            <p:nvPr/>
          </p:nvSpPr>
          <p:spPr bwMode="auto">
            <a:xfrm>
              <a:off x="1338" y="2750"/>
              <a:ext cx="272" cy="227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hu-HU">
                <a:latin typeface="Comic Sans MS" pitchFamily="66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947352" y="179388"/>
            <a:ext cx="743344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u-HU" sz="2800" b="1" dirty="0" err="1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Transcriptional</a:t>
            </a:r>
            <a:r>
              <a:rPr lang="hu-HU" sz="28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sz="2800" b="1" dirty="0" err="1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regulatory</a:t>
            </a:r>
            <a:r>
              <a:rPr lang="hu-HU" sz="28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sz="2800" b="1" dirty="0" err="1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mechanisms</a:t>
            </a:r>
            <a:r>
              <a:rPr lang="hu-HU" sz="28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2</a:t>
            </a:r>
          </a:p>
          <a:p>
            <a:pPr algn="ctr">
              <a:defRPr/>
            </a:pPr>
            <a:r>
              <a:rPr lang="hu-HU" sz="28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- </a:t>
            </a:r>
            <a:r>
              <a:rPr lang="hu-HU" sz="2800" b="1" dirty="0" err="1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Eukaryots</a:t>
            </a:r>
            <a:r>
              <a:rPr lang="hu-HU" sz="28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- </a:t>
            </a:r>
            <a:endParaRPr lang="hu-HU" sz="2800" b="1" dirty="0">
              <a:solidFill>
                <a:srgbClr val="99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55299" name="Group 10"/>
          <p:cNvGrpSpPr>
            <a:grpSpLocks/>
          </p:cNvGrpSpPr>
          <p:nvPr/>
        </p:nvGrpSpPr>
        <p:grpSpPr bwMode="auto">
          <a:xfrm>
            <a:off x="1692275" y="1052513"/>
            <a:ext cx="6081713" cy="5461000"/>
            <a:chOff x="1066" y="663"/>
            <a:chExt cx="3831" cy="3440"/>
          </a:xfrm>
        </p:grpSpPr>
        <p:pic>
          <p:nvPicPr>
            <p:cNvPr id="55300" name="Picture 4" descr="fg17-19abcd_001"/>
            <p:cNvPicPr>
              <a:picLocks noChangeAspect="1" noChangeArrowheads="1"/>
            </p:cNvPicPr>
            <p:nvPr/>
          </p:nvPicPr>
          <p:blipFill>
            <a:blip r:embed="rId3" cstate="print"/>
            <a:srcRect l="16783" t="39188" r="16785" b="3615"/>
            <a:stretch>
              <a:fillRect/>
            </a:stretch>
          </p:blipFill>
          <p:spPr bwMode="auto">
            <a:xfrm>
              <a:off x="1066" y="663"/>
              <a:ext cx="3788" cy="3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5301" name="Text Box 6"/>
            <p:cNvSpPr txBox="1">
              <a:spLocks noChangeArrowheads="1"/>
            </p:cNvSpPr>
            <p:nvPr/>
          </p:nvSpPr>
          <p:spPr bwMode="auto">
            <a:xfrm>
              <a:off x="3820" y="1178"/>
              <a:ext cx="1064" cy="52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dirty="0" err="1" smtClean="0">
                  <a:latin typeface="Comic Sans MS" pitchFamily="66" charset="0"/>
                </a:rPr>
                <a:t>Direct</a:t>
              </a:r>
              <a:endParaRPr lang="hu-HU" dirty="0">
                <a:latin typeface="Comic Sans MS" pitchFamily="66" charset="0"/>
              </a:endParaRPr>
            </a:p>
            <a:p>
              <a:r>
                <a:rPr lang="hu-HU" dirty="0" err="1" smtClean="0">
                  <a:latin typeface="Comic Sans MS" pitchFamily="66" charset="0"/>
                </a:rPr>
                <a:t>repression</a:t>
              </a:r>
              <a:endParaRPr lang="hu-HU" dirty="0">
                <a:latin typeface="Comic Sans MS" pitchFamily="66" charset="0"/>
              </a:endParaRPr>
            </a:p>
          </p:txBody>
        </p:sp>
        <p:sp>
          <p:nvSpPr>
            <p:cNvPr id="55302" name="Text Box 7"/>
            <p:cNvSpPr txBox="1">
              <a:spLocks noChangeArrowheads="1"/>
            </p:cNvSpPr>
            <p:nvPr/>
          </p:nvSpPr>
          <p:spPr bwMode="auto">
            <a:xfrm>
              <a:off x="3833" y="3249"/>
              <a:ext cx="1064" cy="52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dirty="0" err="1" smtClean="0">
                  <a:latin typeface="Comic Sans MS" pitchFamily="66" charset="0"/>
                </a:rPr>
                <a:t>Indirect</a:t>
              </a:r>
              <a:endParaRPr lang="hu-HU" dirty="0">
                <a:latin typeface="Comic Sans MS" pitchFamily="66" charset="0"/>
              </a:endParaRPr>
            </a:p>
            <a:p>
              <a:r>
                <a:rPr lang="hu-HU" dirty="0" err="1" smtClean="0">
                  <a:latin typeface="Comic Sans MS" pitchFamily="66" charset="0"/>
                </a:rPr>
                <a:t>repression</a:t>
              </a:r>
              <a:endParaRPr lang="hu-HU" dirty="0">
                <a:latin typeface="Comic Sans MS" pitchFamily="66" charset="0"/>
              </a:endParaRPr>
            </a:p>
          </p:txBody>
        </p:sp>
        <p:sp>
          <p:nvSpPr>
            <p:cNvPr id="55303" name="Oval 8"/>
            <p:cNvSpPr>
              <a:spLocks noChangeArrowheads="1"/>
            </p:cNvSpPr>
            <p:nvPr/>
          </p:nvSpPr>
          <p:spPr bwMode="auto">
            <a:xfrm>
              <a:off x="1338" y="709"/>
              <a:ext cx="227" cy="272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hu-HU">
                <a:latin typeface="Comic Sans MS" pitchFamily="66" charset="0"/>
              </a:endParaRPr>
            </a:p>
          </p:txBody>
        </p:sp>
        <p:sp>
          <p:nvSpPr>
            <p:cNvPr id="55304" name="Oval 9"/>
            <p:cNvSpPr>
              <a:spLocks noChangeArrowheads="1"/>
            </p:cNvSpPr>
            <p:nvPr/>
          </p:nvSpPr>
          <p:spPr bwMode="auto">
            <a:xfrm>
              <a:off x="1338" y="2568"/>
              <a:ext cx="227" cy="272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hu-HU">
                <a:latin typeface="Comic Sans MS" pitchFamily="66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fg17-09_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1379538"/>
            <a:ext cx="7610475" cy="536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947352" y="322263"/>
            <a:ext cx="743344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u-HU" sz="2800" b="1" dirty="0" err="1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Transcriptional</a:t>
            </a:r>
            <a:r>
              <a:rPr lang="hu-HU" sz="28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sz="2800" b="1" dirty="0" err="1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regulatory</a:t>
            </a:r>
            <a:r>
              <a:rPr lang="hu-HU" sz="28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sz="2800" b="1" dirty="0" err="1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mechanisms</a:t>
            </a:r>
            <a:r>
              <a:rPr lang="hu-HU" sz="28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3</a:t>
            </a:r>
          </a:p>
          <a:p>
            <a:pPr algn="ctr">
              <a:defRPr/>
            </a:pPr>
            <a:r>
              <a:rPr lang="hu-HU" sz="28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- </a:t>
            </a:r>
            <a:r>
              <a:rPr lang="hu-HU" sz="2800" b="1" dirty="0" err="1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Eukaryots</a:t>
            </a:r>
            <a:r>
              <a:rPr lang="hu-HU" sz="28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- </a:t>
            </a:r>
            <a:endParaRPr lang="hu-HU" sz="2800" b="1" dirty="0">
              <a:solidFill>
                <a:srgbClr val="99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4" descr="fg12-13_001"/>
          <p:cNvPicPr>
            <a:picLocks noChangeAspect="1" noChangeArrowheads="1"/>
          </p:cNvPicPr>
          <p:nvPr/>
        </p:nvPicPr>
        <p:blipFill>
          <a:blip r:embed="rId3" cstate="print">
            <a:lum bright="-6000" contrast="24000"/>
          </a:blip>
          <a:srcRect/>
          <a:stretch>
            <a:fillRect/>
          </a:stretch>
        </p:blipFill>
        <p:spPr bwMode="auto">
          <a:xfrm>
            <a:off x="3235325" y="188913"/>
            <a:ext cx="5908675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7" name="Text Box 5"/>
          <p:cNvSpPr txBox="1">
            <a:spLocks noChangeArrowheads="1"/>
          </p:cNvSpPr>
          <p:nvPr/>
        </p:nvSpPr>
        <p:spPr bwMode="auto">
          <a:xfrm>
            <a:off x="755650" y="4941888"/>
            <a:ext cx="367921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000" dirty="0">
                <a:latin typeface="Comic Sans MS" pitchFamily="66" charset="0"/>
              </a:rPr>
              <a:t>TBF = TATA </a:t>
            </a:r>
            <a:r>
              <a:rPr lang="hu-HU" sz="2000" dirty="0" err="1">
                <a:latin typeface="Comic Sans MS" pitchFamily="66" charset="0"/>
              </a:rPr>
              <a:t>binding</a:t>
            </a:r>
            <a:r>
              <a:rPr lang="hu-HU" sz="2000" dirty="0">
                <a:latin typeface="Comic Sans MS" pitchFamily="66" charset="0"/>
              </a:rPr>
              <a:t> protein</a:t>
            </a:r>
          </a:p>
          <a:p>
            <a:r>
              <a:rPr lang="hu-HU" sz="2000" dirty="0">
                <a:latin typeface="Comic Sans MS" pitchFamily="66" charset="0"/>
              </a:rPr>
              <a:t>TF = </a:t>
            </a:r>
            <a:r>
              <a:rPr lang="hu-HU" sz="2000" dirty="0" err="1" smtClean="0">
                <a:latin typeface="Comic Sans MS" pitchFamily="66" charset="0"/>
              </a:rPr>
              <a:t>transcription</a:t>
            </a:r>
            <a:r>
              <a:rPr lang="hu-HU" sz="2000" dirty="0" smtClean="0">
                <a:latin typeface="Comic Sans MS" pitchFamily="66" charset="0"/>
              </a:rPr>
              <a:t> </a:t>
            </a:r>
            <a:r>
              <a:rPr lang="hu-HU" sz="2000" dirty="0" err="1" smtClean="0">
                <a:latin typeface="Comic Sans MS" pitchFamily="66" charset="0"/>
              </a:rPr>
              <a:t>factor</a:t>
            </a:r>
            <a:endParaRPr lang="hu-HU" sz="2000" dirty="0">
              <a:latin typeface="Comic Sans MS" pitchFamily="66" charset="0"/>
            </a:endParaRPr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488168" y="404813"/>
            <a:ext cx="2919389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u-HU" sz="2800" b="1" dirty="0" err="1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Transcriptional</a:t>
            </a:r>
            <a:r>
              <a:rPr lang="hu-HU" sz="28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</a:p>
          <a:p>
            <a:pPr algn="ctr">
              <a:defRPr/>
            </a:pPr>
            <a:r>
              <a:rPr lang="hu-HU" sz="2800" b="1" dirty="0" err="1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regulatory</a:t>
            </a:r>
            <a:r>
              <a:rPr lang="hu-HU" sz="28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</a:p>
          <a:p>
            <a:pPr algn="ctr">
              <a:defRPr/>
            </a:pPr>
            <a:r>
              <a:rPr lang="hu-HU" sz="2800" b="1" dirty="0" err="1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mechanisms</a:t>
            </a:r>
            <a:r>
              <a:rPr lang="hu-HU" sz="28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4</a:t>
            </a:r>
          </a:p>
          <a:p>
            <a:pPr algn="ctr">
              <a:defRPr/>
            </a:pPr>
            <a:r>
              <a:rPr lang="hu-HU" sz="28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- </a:t>
            </a:r>
            <a:r>
              <a:rPr lang="hu-HU" sz="2800" b="1" dirty="0" err="1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Eukaryots</a:t>
            </a:r>
            <a:r>
              <a:rPr lang="hu-HU" sz="28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- </a:t>
            </a:r>
            <a:endParaRPr lang="hu-HU" sz="2800" b="1" dirty="0">
              <a:solidFill>
                <a:srgbClr val="99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57349" name="Picture 8" descr="The image “http://www.d.umn.edu/~cjcarter/fg12-14_001.jpg.jpg” cannot be displayed, because it contains errors."/>
          <p:cNvPicPr>
            <a:picLocks noChangeAspect="1" noChangeArrowheads="1"/>
          </p:cNvPicPr>
          <p:nvPr/>
        </p:nvPicPr>
        <p:blipFill>
          <a:blip r:embed="rId4" cstate="print"/>
          <a:srcRect b="7692"/>
          <a:stretch>
            <a:fillRect/>
          </a:stretch>
        </p:blipFill>
        <p:spPr bwMode="auto">
          <a:xfrm>
            <a:off x="1371600" y="2895600"/>
            <a:ext cx="188277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fg17-05ab_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48050" y="571500"/>
            <a:ext cx="539115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1041223" y="330200"/>
            <a:ext cx="279435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u-HU" sz="3200" b="1" dirty="0" err="1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Transcription</a:t>
            </a:r>
            <a:endParaRPr lang="hu-HU" sz="3200" b="1" dirty="0">
              <a:solidFill>
                <a:srgbClr val="99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  <a:p>
            <a:pPr algn="ctr">
              <a:defRPr/>
            </a:pPr>
            <a:r>
              <a:rPr lang="hu-HU" sz="3200" b="1" dirty="0" err="1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factors</a:t>
            </a:r>
            <a:endParaRPr lang="en-GB" sz="3200" b="1" dirty="0">
              <a:solidFill>
                <a:srgbClr val="99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102057" y="2514600"/>
            <a:ext cx="4477508" cy="243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dirty="0" err="1">
                <a:latin typeface="Comic Sans MS" pitchFamily="66" charset="0"/>
              </a:rPr>
              <a:t>Homeo-domain</a:t>
            </a:r>
            <a:endParaRPr lang="hu-HU" dirty="0">
              <a:latin typeface="Comic Sans MS" pitchFamily="66" charset="0"/>
            </a:endParaRPr>
          </a:p>
          <a:p>
            <a:r>
              <a:rPr lang="hu-HU" dirty="0" err="1" smtClean="0">
                <a:latin typeface="Comic Sans MS" pitchFamily="66" charset="0"/>
              </a:rPr>
              <a:t>structure</a:t>
            </a:r>
            <a:endParaRPr lang="hu-HU" dirty="0">
              <a:latin typeface="Comic Sans MS" pitchFamily="66" charset="0"/>
            </a:endParaRPr>
          </a:p>
          <a:p>
            <a:endParaRPr lang="hu-HU" dirty="0">
              <a:latin typeface="Comic Sans MS" pitchFamily="66" charset="0"/>
            </a:endParaRPr>
          </a:p>
          <a:p>
            <a:pPr>
              <a:buClr>
                <a:srgbClr val="FF9900"/>
              </a:buClr>
              <a:buSzPct val="140000"/>
              <a:buFont typeface="Wingdings" pitchFamily="2" charset="2"/>
              <a:buChar char="§"/>
            </a:pPr>
            <a:r>
              <a:rPr lang="hu-HU" sz="2000" dirty="0">
                <a:latin typeface="Comic Sans MS" pitchFamily="66" charset="0"/>
              </a:rPr>
              <a:t> 3 </a:t>
            </a:r>
            <a:r>
              <a:rPr lang="hu-HU" sz="2000" dirty="0" err="1" smtClean="0">
                <a:latin typeface="Comic Sans MS" pitchFamily="66" charset="0"/>
              </a:rPr>
              <a:t>alpha-helical</a:t>
            </a:r>
            <a:r>
              <a:rPr lang="hu-HU" sz="2000" dirty="0" smtClean="0">
                <a:latin typeface="Comic Sans MS" pitchFamily="66" charset="0"/>
              </a:rPr>
              <a:t> </a:t>
            </a:r>
            <a:r>
              <a:rPr lang="hu-HU" sz="2000" dirty="0" err="1" smtClean="0">
                <a:latin typeface="Comic Sans MS" pitchFamily="66" charset="0"/>
              </a:rPr>
              <a:t>structures</a:t>
            </a:r>
            <a:endParaRPr lang="hu-HU" sz="2000" dirty="0">
              <a:latin typeface="Comic Sans MS" pitchFamily="66" charset="0"/>
            </a:endParaRPr>
          </a:p>
          <a:p>
            <a:pPr>
              <a:buClr>
                <a:srgbClr val="FF9900"/>
              </a:buClr>
              <a:buSzPct val="140000"/>
              <a:buFont typeface="Wingdings" pitchFamily="2" charset="2"/>
              <a:buChar char="§"/>
            </a:pPr>
            <a:r>
              <a:rPr lang="hu-HU" sz="2000" dirty="0" smtClean="0">
                <a:latin typeface="Comic Sans MS" pitchFamily="66" charset="0"/>
              </a:rPr>
              <a:t> of </a:t>
            </a:r>
            <a:r>
              <a:rPr lang="hu-HU" sz="2000" dirty="0" err="1" smtClean="0">
                <a:latin typeface="Comic Sans MS" pitchFamily="66" charset="0"/>
              </a:rPr>
              <a:t>which</a:t>
            </a:r>
            <a:r>
              <a:rPr lang="hu-HU" sz="2000" dirty="0" smtClean="0">
                <a:latin typeface="Comic Sans MS" pitchFamily="66" charset="0"/>
              </a:rPr>
              <a:t> 1 </a:t>
            </a:r>
            <a:r>
              <a:rPr lang="hu-HU" sz="2000" dirty="0" err="1" smtClean="0">
                <a:latin typeface="Comic Sans MS" pitchFamily="66" charset="0"/>
              </a:rPr>
              <a:t>regulates</a:t>
            </a:r>
            <a:endParaRPr lang="hu-HU" sz="2000" dirty="0">
              <a:latin typeface="Comic Sans MS" pitchFamily="66" charset="0"/>
            </a:endParaRPr>
          </a:p>
          <a:p>
            <a:pPr>
              <a:buClr>
                <a:srgbClr val="FF9900"/>
              </a:buClr>
              <a:buSzPct val="140000"/>
              <a:buFont typeface="Wingdings" pitchFamily="2" charset="2"/>
              <a:buChar char="§"/>
            </a:pPr>
            <a:r>
              <a:rPr lang="hu-HU" sz="2000" dirty="0">
                <a:latin typeface="Comic Sans MS" pitchFamily="66" charset="0"/>
              </a:rPr>
              <a:t> </a:t>
            </a:r>
            <a:r>
              <a:rPr lang="hu-HU" sz="2000" dirty="0" err="1" smtClean="0">
                <a:latin typeface="Comic Sans MS" pitchFamily="66" charset="0"/>
              </a:rPr>
              <a:t>the</a:t>
            </a:r>
            <a:r>
              <a:rPr lang="hu-HU" sz="2000" dirty="0" smtClean="0">
                <a:latin typeface="Comic Sans MS" pitchFamily="66" charset="0"/>
              </a:rPr>
              <a:t> </a:t>
            </a:r>
            <a:r>
              <a:rPr lang="hu-HU" sz="2000" dirty="0" err="1" smtClean="0">
                <a:latin typeface="Comic Sans MS" pitchFamily="66" charset="0"/>
              </a:rPr>
              <a:t>oother</a:t>
            </a:r>
            <a:r>
              <a:rPr lang="hu-HU" sz="2000" dirty="0" smtClean="0">
                <a:latin typeface="Comic Sans MS" pitchFamily="66" charset="0"/>
              </a:rPr>
              <a:t> 2 </a:t>
            </a:r>
            <a:r>
              <a:rPr lang="hu-HU" sz="2000" dirty="0" err="1" smtClean="0">
                <a:latin typeface="Comic Sans MS" pitchFamily="66" charset="0"/>
              </a:rPr>
              <a:t>stabilizer</a:t>
            </a:r>
            <a:endParaRPr lang="hu-HU" sz="2000" dirty="0">
              <a:latin typeface="Comic Sans MS" pitchFamily="66" charset="0"/>
            </a:endParaRPr>
          </a:p>
          <a:p>
            <a:pPr>
              <a:buClr>
                <a:srgbClr val="FF9900"/>
              </a:buClr>
              <a:buSzPct val="140000"/>
              <a:buFont typeface="Wingdings" pitchFamily="2" charset="2"/>
              <a:buChar char="§"/>
            </a:pPr>
            <a:r>
              <a:rPr lang="hu-HU" sz="2000" dirty="0">
                <a:latin typeface="Comic Sans MS" pitchFamily="66" charset="0"/>
              </a:rPr>
              <a:t> </a:t>
            </a:r>
            <a:r>
              <a:rPr lang="hu-HU" sz="2000" dirty="0" err="1" smtClean="0">
                <a:latin typeface="Comic Sans MS" pitchFamily="66" charset="0"/>
              </a:rPr>
              <a:t>connected</a:t>
            </a:r>
            <a:r>
              <a:rPr lang="hu-HU" sz="2000" dirty="0" smtClean="0">
                <a:latin typeface="Comic Sans MS" pitchFamily="66" charset="0"/>
              </a:rPr>
              <a:t> </a:t>
            </a:r>
            <a:r>
              <a:rPr lang="hu-HU" sz="2000" dirty="0" err="1" smtClean="0">
                <a:latin typeface="Comic Sans MS" pitchFamily="66" charset="0"/>
              </a:rPr>
              <a:t>to</a:t>
            </a:r>
            <a:r>
              <a:rPr lang="hu-HU" sz="2000" dirty="0" smtClean="0">
                <a:latin typeface="Comic Sans MS" pitchFamily="66" charset="0"/>
              </a:rPr>
              <a:t>: </a:t>
            </a:r>
            <a:r>
              <a:rPr lang="hu-HU" sz="2000" dirty="0" err="1">
                <a:latin typeface="Comic Sans MS" pitchFamily="66" charset="0"/>
              </a:rPr>
              <a:t>promoter</a:t>
            </a:r>
            <a:r>
              <a:rPr lang="hu-HU" sz="2000" dirty="0">
                <a:latin typeface="Comic Sans MS" pitchFamily="66" charset="0"/>
              </a:rPr>
              <a:t>, </a:t>
            </a:r>
            <a:r>
              <a:rPr lang="hu-HU" sz="2000" dirty="0" err="1">
                <a:latin typeface="Comic Sans MS" pitchFamily="66" charset="0"/>
              </a:rPr>
              <a:t>enhancer</a:t>
            </a:r>
            <a:endParaRPr lang="en-GB" sz="20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394" name="Group 12"/>
          <p:cNvGrpSpPr>
            <a:grpSpLocks/>
          </p:cNvGrpSpPr>
          <p:nvPr/>
        </p:nvGrpSpPr>
        <p:grpSpPr bwMode="auto">
          <a:xfrm>
            <a:off x="381000" y="685800"/>
            <a:ext cx="3198813" cy="3124200"/>
            <a:chOff x="600" y="432"/>
            <a:chExt cx="2015" cy="1968"/>
          </a:xfrm>
        </p:grpSpPr>
        <p:pic>
          <p:nvPicPr>
            <p:cNvPr id="59404" name="Picture 2" descr="fg17-06ab_001"/>
            <p:cNvPicPr>
              <a:picLocks noChangeAspect="1" noChangeArrowheads="1"/>
            </p:cNvPicPr>
            <p:nvPr/>
          </p:nvPicPr>
          <p:blipFill>
            <a:blip r:embed="rId3" cstate="print"/>
            <a:srcRect b="5342"/>
            <a:stretch>
              <a:fillRect/>
            </a:stretch>
          </p:blipFill>
          <p:spPr bwMode="auto">
            <a:xfrm>
              <a:off x="696" y="699"/>
              <a:ext cx="1704" cy="17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9405" name="Text Box 3"/>
            <p:cNvSpPr txBox="1">
              <a:spLocks noChangeArrowheads="1"/>
            </p:cNvSpPr>
            <p:nvPr/>
          </p:nvSpPr>
          <p:spPr bwMode="auto">
            <a:xfrm>
              <a:off x="600" y="432"/>
              <a:ext cx="2015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dirty="0" err="1" smtClean="0">
                  <a:latin typeface="Comic Sans MS" pitchFamily="66" charset="0"/>
                </a:rPr>
                <a:t>Zn-fingered</a:t>
              </a:r>
              <a:r>
                <a:rPr lang="hu-HU" dirty="0" smtClean="0">
                  <a:latin typeface="Comic Sans MS" pitchFamily="66" charset="0"/>
                </a:rPr>
                <a:t> </a:t>
              </a:r>
              <a:r>
                <a:rPr lang="hu-HU" dirty="0" err="1" smtClean="0">
                  <a:latin typeface="Comic Sans MS" pitchFamily="66" charset="0"/>
                </a:rPr>
                <a:t>proteins</a:t>
              </a:r>
              <a:endParaRPr lang="en-GB" dirty="0">
                <a:latin typeface="Comic Sans MS" pitchFamily="66" charset="0"/>
              </a:endParaRPr>
            </a:p>
          </p:txBody>
        </p:sp>
      </p:grpSp>
      <p:grpSp>
        <p:nvGrpSpPr>
          <p:cNvPr id="59395" name="Group 13"/>
          <p:cNvGrpSpPr>
            <a:grpSpLocks/>
          </p:cNvGrpSpPr>
          <p:nvPr/>
        </p:nvGrpSpPr>
        <p:grpSpPr bwMode="auto">
          <a:xfrm>
            <a:off x="5562602" y="685800"/>
            <a:ext cx="2690814" cy="3124200"/>
            <a:chOff x="3504" y="432"/>
            <a:chExt cx="1695" cy="1968"/>
          </a:xfrm>
        </p:grpSpPr>
        <p:pic>
          <p:nvPicPr>
            <p:cNvPr id="59402" name="Picture 4" descr="fg17-07_001"/>
            <p:cNvPicPr>
              <a:picLocks noChangeAspect="1" noChangeArrowheads="1"/>
            </p:cNvPicPr>
            <p:nvPr/>
          </p:nvPicPr>
          <p:blipFill>
            <a:blip r:embed="rId4" cstate="print"/>
            <a:srcRect b="5333"/>
            <a:stretch>
              <a:fillRect/>
            </a:stretch>
          </p:blipFill>
          <p:spPr bwMode="auto">
            <a:xfrm>
              <a:off x="3504" y="696"/>
              <a:ext cx="1695" cy="17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9403" name="Text Box 5"/>
            <p:cNvSpPr txBox="1">
              <a:spLocks noChangeArrowheads="1"/>
            </p:cNvSpPr>
            <p:nvPr/>
          </p:nvSpPr>
          <p:spPr bwMode="auto">
            <a:xfrm>
              <a:off x="3744" y="432"/>
              <a:ext cx="1439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dirty="0" err="1" smtClean="0">
                  <a:latin typeface="Comic Sans MS" pitchFamily="66" charset="0"/>
                </a:rPr>
                <a:t>Leucine-zipper</a:t>
              </a:r>
              <a:endParaRPr lang="en-GB" dirty="0">
                <a:latin typeface="Comic Sans MS" pitchFamily="66" charset="0"/>
              </a:endParaRPr>
            </a:p>
          </p:txBody>
        </p:sp>
      </p:grpSp>
      <p:grpSp>
        <p:nvGrpSpPr>
          <p:cNvPr id="59396" name="Group 10"/>
          <p:cNvGrpSpPr>
            <a:grpSpLocks/>
          </p:cNvGrpSpPr>
          <p:nvPr/>
        </p:nvGrpSpPr>
        <p:grpSpPr bwMode="auto">
          <a:xfrm>
            <a:off x="1371600" y="3886200"/>
            <a:ext cx="3568701" cy="2971800"/>
            <a:chOff x="1712" y="2448"/>
            <a:chExt cx="2248" cy="1872"/>
          </a:xfrm>
        </p:grpSpPr>
        <p:pic>
          <p:nvPicPr>
            <p:cNvPr id="59400" name="Picture 6" descr="fg17-08_001"/>
            <p:cNvPicPr>
              <a:picLocks noChangeAspect="1" noChangeArrowheads="1"/>
            </p:cNvPicPr>
            <p:nvPr/>
          </p:nvPicPr>
          <p:blipFill>
            <a:blip r:embed="rId5" cstate="print"/>
            <a:srcRect b="5882"/>
            <a:stretch>
              <a:fillRect/>
            </a:stretch>
          </p:blipFill>
          <p:spPr bwMode="auto">
            <a:xfrm>
              <a:off x="1800" y="2808"/>
              <a:ext cx="2160" cy="1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9401" name="Text Box 7"/>
            <p:cNvSpPr txBox="1">
              <a:spLocks noChangeArrowheads="1"/>
            </p:cNvSpPr>
            <p:nvPr/>
          </p:nvSpPr>
          <p:spPr bwMode="auto">
            <a:xfrm>
              <a:off x="1712" y="2448"/>
              <a:ext cx="2212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dirty="0" err="1">
                  <a:latin typeface="Comic Sans MS" pitchFamily="66" charset="0"/>
                </a:rPr>
                <a:t>Helix-loop-helix</a:t>
              </a:r>
              <a:r>
                <a:rPr lang="hu-HU" dirty="0">
                  <a:latin typeface="Comic Sans MS" pitchFamily="66" charset="0"/>
                </a:rPr>
                <a:t> </a:t>
              </a:r>
              <a:r>
                <a:rPr lang="hu-HU" dirty="0" err="1" smtClean="0">
                  <a:latin typeface="Comic Sans MS" pitchFamily="66" charset="0"/>
                </a:rPr>
                <a:t>motive</a:t>
              </a:r>
              <a:endParaRPr lang="en-GB" dirty="0">
                <a:latin typeface="Comic Sans MS" pitchFamily="66" charset="0"/>
              </a:endParaRPr>
            </a:p>
          </p:txBody>
        </p:sp>
      </p:grpSp>
      <p:sp>
        <p:nvSpPr>
          <p:cNvPr id="66571" name="Text Box 11"/>
          <p:cNvSpPr txBox="1">
            <a:spLocks noChangeArrowheads="1"/>
          </p:cNvSpPr>
          <p:nvPr/>
        </p:nvSpPr>
        <p:spPr bwMode="auto">
          <a:xfrm>
            <a:off x="457200" y="0"/>
            <a:ext cx="8305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hu-HU" sz="3200" b="1" dirty="0" err="1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Transcripction</a:t>
            </a:r>
            <a:r>
              <a:rPr lang="hu-HU" sz="32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sz="3200" b="1" dirty="0" err="1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factors</a:t>
            </a:r>
            <a:r>
              <a:rPr lang="hu-HU" sz="32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2</a:t>
            </a:r>
            <a:endParaRPr lang="en-GB" sz="3200" b="1" dirty="0">
              <a:solidFill>
                <a:srgbClr val="99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59398" name="Text Box 14"/>
          <p:cNvSpPr txBox="1">
            <a:spLocks noChangeArrowheads="1"/>
          </p:cNvSpPr>
          <p:nvPr/>
        </p:nvSpPr>
        <p:spPr bwMode="auto">
          <a:xfrm>
            <a:off x="4886325" y="4648200"/>
            <a:ext cx="339708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rgbClr val="FF9900"/>
              </a:buClr>
              <a:buSzPct val="140000"/>
              <a:buFont typeface="Wingdings" pitchFamily="2" charset="2"/>
              <a:buChar char="§"/>
            </a:pPr>
            <a:r>
              <a:rPr lang="hu-HU" dirty="0">
                <a:latin typeface="Comic Sans MS" pitchFamily="66" charset="0"/>
              </a:rPr>
              <a:t> </a:t>
            </a:r>
            <a:r>
              <a:rPr lang="hu-HU" sz="2000" dirty="0">
                <a:latin typeface="Comic Sans MS" pitchFamily="66" charset="0"/>
              </a:rPr>
              <a:t>2 </a:t>
            </a:r>
            <a:r>
              <a:rPr lang="hu-HU" sz="2000" dirty="0" err="1" smtClean="0">
                <a:latin typeface="Comic Sans MS" pitchFamily="66" charset="0"/>
              </a:rPr>
              <a:t>helical</a:t>
            </a:r>
            <a:r>
              <a:rPr lang="hu-HU" sz="2000" dirty="0" smtClean="0">
                <a:latin typeface="Comic Sans MS" pitchFamily="66" charset="0"/>
              </a:rPr>
              <a:t> </a:t>
            </a:r>
            <a:r>
              <a:rPr lang="hu-HU" sz="2000" dirty="0" err="1" smtClean="0">
                <a:latin typeface="Comic Sans MS" pitchFamily="66" charset="0"/>
              </a:rPr>
              <a:t>domains</a:t>
            </a:r>
            <a:endParaRPr lang="hu-HU" sz="2000" dirty="0">
              <a:latin typeface="Comic Sans MS" pitchFamily="66" charset="0"/>
            </a:endParaRPr>
          </a:p>
          <a:p>
            <a:pPr>
              <a:buClr>
                <a:srgbClr val="FF9900"/>
              </a:buClr>
              <a:buSzPct val="140000"/>
              <a:buFont typeface="Wingdings" pitchFamily="2" charset="2"/>
              <a:buChar char="§"/>
            </a:pPr>
            <a:r>
              <a:rPr lang="hu-HU" sz="2000" dirty="0">
                <a:latin typeface="Comic Sans MS" pitchFamily="66" charset="0"/>
              </a:rPr>
              <a:t> </a:t>
            </a:r>
            <a:r>
              <a:rPr lang="hu-HU" sz="2000" dirty="0" smtClean="0">
                <a:latin typeface="Comic Sans MS" pitchFamily="66" charset="0"/>
              </a:rPr>
              <a:t>dimerization</a:t>
            </a:r>
            <a:endParaRPr lang="hu-HU" sz="2000" dirty="0">
              <a:latin typeface="Comic Sans MS" pitchFamily="66" charset="0"/>
            </a:endParaRPr>
          </a:p>
          <a:p>
            <a:pPr>
              <a:buClr>
                <a:srgbClr val="FF9900"/>
              </a:buClr>
              <a:buSzPct val="140000"/>
              <a:buFont typeface="Wingdings" pitchFamily="2" charset="2"/>
              <a:buChar char="§"/>
            </a:pPr>
            <a:r>
              <a:rPr lang="hu-HU" sz="2000" dirty="0">
                <a:latin typeface="Comic Sans MS" pitchFamily="66" charset="0"/>
              </a:rPr>
              <a:t> </a:t>
            </a:r>
            <a:r>
              <a:rPr lang="hu-HU" sz="2000" dirty="0" err="1" smtClean="0">
                <a:latin typeface="Comic Sans MS" pitchFamily="66" charset="0"/>
              </a:rPr>
              <a:t>bound</a:t>
            </a:r>
            <a:r>
              <a:rPr lang="hu-HU" sz="2000" dirty="0" smtClean="0">
                <a:latin typeface="Comic Sans MS" pitchFamily="66" charset="0"/>
              </a:rPr>
              <a:t> </a:t>
            </a:r>
            <a:r>
              <a:rPr lang="hu-HU" sz="2000" dirty="0" err="1" smtClean="0">
                <a:latin typeface="Comic Sans MS" pitchFamily="66" charset="0"/>
              </a:rPr>
              <a:t>to</a:t>
            </a:r>
            <a:r>
              <a:rPr lang="hu-HU" sz="2000" dirty="0" smtClean="0">
                <a:latin typeface="Comic Sans MS" pitchFamily="66" charset="0"/>
              </a:rPr>
              <a:t> </a:t>
            </a:r>
            <a:r>
              <a:rPr lang="hu-HU" sz="2000" dirty="0" err="1" smtClean="0">
                <a:latin typeface="Comic Sans MS" pitchFamily="66" charset="0"/>
              </a:rPr>
              <a:t>consensus</a:t>
            </a:r>
            <a:r>
              <a:rPr lang="hu-HU" sz="2000" dirty="0" smtClean="0">
                <a:latin typeface="Comic Sans MS" pitchFamily="66" charset="0"/>
              </a:rPr>
              <a:t> </a:t>
            </a:r>
            <a:r>
              <a:rPr lang="hu-HU" sz="2000" dirty="0" err="1" smtClean="0">
                <a:latin typeface="Comic Sans MS" pitchFamily="66" charset="0"/>
              </a:rPr>
              <a:t>sequ</a:t>
            </a:r>
            <a:r>
              <a:rPr lang="hu-HU" sz="2000" dirty="0" smtClean="0">
                <a:latin typeface="Comic Sans MS" pitchFamily="66" charset="0"/>
              </a:rPr>
              <a:t>.</a:t>
            </a:r>
            <a:endParaRPr lang="en-GB" sz="2000" dirty="0">
              <a:latin typeface="Comic Sans MS" pitchFamily="66" charset="0"/>
            </a:endParaRPr>
          </a:p>
        </p:txBody>
      </p:sp>
      <p:sp>
        <p:nvSpPr>
          <p:cNvPr id="59399" name="Text Box 15"/>
          <p:cNvSpPr txBox="1">
            <a:spLocks noChangeArrowheads="1"/>
          </p:cNvSpPr>
          <p:nvPr/>
        </p:nvSpPr>
        <p:spPr bwMode="auto">
          <a:xfrm>
            <a:off x="2843808" y="1196752"/>
            <a:ext cx="3982180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rgbClr val="FF9900"/>
              </a:buClr>
              <a:buSzPct val="140000"/>
              <a:buFont typeface="Wingdings" pitchFamily="2" charset="2"/>
              <a:buChar char="§"/>
            </a:pPr>
            <a:r>
              <a:rPr lang="hu-HU" sz="2000" dirty="0">
                <a:latin typeface="Comic Sans MS" pitchFamily="66" charset="0"/>
              </a:rPr>
              <a:t> 2 </a:t>
            </a:r>
            <a:r>
              <a:rPr lang="hu-HU" sz="2000" dirty="0" err="1" smtClean="0">
                <a:latin typeface="Comic Sans MS" pitchFamily="66" charset="0"/>
              </a:rPr>
              <a:t>beta</a:t>
            </a:r>
            <a:r>
              <a:rPr lang="hu-HU" sz="2000" dirty="0" smtClean="0">
                <a:latin typeface="Comic Sans MS" pitchFamily="66" charset="0"/>
              </a:rPr>
              <a:t> </a:t>
            </a:r>
            <a:r>
              <a:rPr lang="hu-HU" sz="2000" dirty="0" err="1" smtClean="0">
                <a:latin typeface="Comic Sans MS" pitchFamily="66" charset="0"/>
              </a:rPr>
              <a:t>sheets</a:t>
            </a:r>
            <a:r>
              <a:rPr lang="hu-HU" sz="2000" dirty="0" smtClean="0">
                <a:latin typeface="Comic Sans MS" pitchFamily="66" charset="0"/>
              </a:rPr>
              <a:t>+</a:t>
            </a:r>
            <a:endParaRPr lang="hu-HU" sz="2000" dirty="0">
              <a:latin typeface="Comic Sans MS" pitchFamily="66" charset="0"/>
            </a:endParaRPr>
          </a:p>
          <a:p>
            <a:pPr>
              <a:buClr>
                <a:srgbClr val="FF9900"/>
              </a:buClr>
              <a:buSzPct val="140000"/>
              <a:buFont typeface="Wingdings" pitchFamily="2" charset="2"/>
              <a:buNone/>
            </a:pPr>
            <a:r>
              <a:rPr lang="hu-HU" sz="2000" dirty="0">
                <a:latin typeface="Comic Sans MS" pitchFamily="66" charset="0"/>
              </a:rPr>
              <a:t>    1 </a:t>
            </a:r>
            <a:r>
              <a:rPr lang="hu-HU" sz="2000" dirty="0" err="1" smtClean="0">
                <a:latin typeface="Comic Sans MS" pitchFamily="66" charset="0"/>
              </a:rPr>
              <a:t>alpha</a:t>
            </a:r>
            <a:r>
              <a:rPr lang="hu-HU" sz="2000" dirty="0" smtClean="0">
                <a:latin typeface="Comic Sans MS" pitchFamily="66" charset="0"/>
              </a:rPr>
              <a:t> </a:t>
            </a:r>
            <a:r>
              <a:rPr lang="hu-HU" sz="2000" dirty="0" err="1">
                <a:latin typeface="Comic Sans MS" pitchFamily="66" charset="0"/>
              </a:rPr>
              <a:t>helix</a:t>
            </a:r>
            <a:endParaRPr lang="hu-HU" sz="2000" dirty="0">
              <a:latin typeface="Comic Sans MS" pitchFamily="66" charset="0"/>
            </a:endParaRPr>
          </a:p>
          <a:p>
            <a:pPr>
              <a:buClr>
                <a:srgbClr val="FF9900"/>
              </a:buClr>
              <a:buSzPct val="140000"/>
              <a:buFont typeface="Wingdings" pitchFamily="2" charset="2"/>
              <a:buChar char="§"/>
            </a:pPr>
            <a:r>
              <a:rPr lang="hu-HU" sz="2000" dirty="0">
                <a:latin typeface="Comic Sans MS" pitchFamily="66" charset="0"/>
              </a:rPr>
              <a:t> </a:t>
            </a:r>
            <a:r>
              <a:rPr lang="hu-HU" sz="2000" dirty="0" err="1" smtClean="0">
                <a:latin typeface="Comic Sans MS" pitchFamily="66" charset="0"/>
              </a:rPr>
              <a:t>the</a:t>
            </a:r>
            <a:r>
              <a:rPr lang="hu-HU" sz="2000" dirty="0" smtClean="0">
                <a:latin typeface="Comic Sans MS" pitchFamily="66" charset="0"/>
              </a:rPr>
              <a:t> </a:t>
            </a:r>
            <a:r>
              <a:rPr lang="hu-HU" sz="2000" dirty="0">
                <a:latin typeface="Comic Sans MS" pitchFamily="66" charset="0"/>
              </a:rPr>
              <a:t>Zn</a:t>
            </a:r>
            <a:r>
              <a:rPr lang="hu-HU" sz="2000" baseline="30000" dirty="0">
                <a:latin typeface="Comic Sans MS" pitchFamily="66" charset="0"/>
              </a:rPr>
              <a:t>2+</a:t>
            </a:r>
            <a:r>
              <a:rPr lang="hu-HU" sz="2000" dirty="0">
                <a:latin typeface="Comic Sans MS" pitchFamily="66" charset="0"/>
              </a:rPr>
              <a:t> </a:t>
            </a:r>
            <a:r>
              <a:rPr lang="hu-HU" sz="2000" dirty="0" err="1" smtClean="0">
                <a:latin typeface="Comic Sans MS" pitchFamily="66" charset="0"/>
              </a:rPr>
              <a:t>bound</a:t>
            </a:r>
            <a:r>
              <a:rPr lang="hu-HU" sz="2000" dirty="0" smtClean="0">
                <a:latin typeface="Comic Sans MS" pitchFamily="66" charset="0"/>
              </a:rPr>
              <a:t> </a:t>
            </a:r>
            <a:r>
              <a:rPr lang="hu-HU" sz="2000" dirty="0" err="1" smtClean="0">
                <a:latin typeface="Comic Sans MS" pitchFamily="66" charset="0"/>
              </a:rPr>
              <a:t>to</a:t>
            </a:r>
            <a:r>
              <a:rPr lang="hu-HU" sz="2000" dirty="0" smtClean="0">
                <a:latin typeface="Comic Sans MS" pitchFamily="66" charset="0"/>
              </a:rPr>
              <a:t> 2 </a:t>
            </a:r>
            <a:r>
              <a:rPr lang="hu-HU" sz="2000" dirty="0">
                <a:latin typeface="Comic Sans MS" pitchFamily="66" charset="0"/>
              </a:rPr>
              <a:t>His-2 </a:t>
            </a:r>
            <a:r>
              <a:rPr lang="hu-HU" sz="2000" dirty="0" err="1">
                <a:latin typeface="Comic Sans MS" pitchFamily="66" charset="0"/>
              </a:rPr>
              <a:t>Cys</a:t>
            </a:r>
            <a:endParaRPr lang="hu-HU" sz="2000" dirty="0">
              <a:latin typeface="Comic Sans MS" pitchFamily="66" charset="0"/>
            </a:endParaRPr>
          </a:p>
          <a:p>
            <a:pPr>
              <a:buClr>
                <a:srgbClr val="FF9900"/>
              </a:buClr>
              <a:buSzPct val="140000"/>
              <a:buFont typeface="Wingdings" pitchFamily="2" charset="2"/>
              <a:buChar char="§"/>
            </a:pPr>
            <a:r>
              <a:rPr lang="hu-HU" sz="2000" dirty="0">
                <a:latin typeface="Comic Sans MS" pitchFamily="66" charset="0"/>
              </a:rPr>
              <a:t> </a:t>
            </a:r>
            <a:r>
              <a:rPr lang="hu-HU" sz="2000" dirty="0" smtClean="0">
                <a:latin typeface="Comic Sans MS" pitchFamily="66" charset="0"/>
              </a:rPr>
              <a:t> linked </a:t>
            </a:r>
            <a:r>
              <a:rPr lang="hu-HU" sz="2000" dirty="0" err="1" smtClean="0">
                <a:latin typeface="Comic Sans MS" pitchFamily="66" charset="0"/>
              </a:rPr>
              <a:t>to</a:t>
            </a:r>
            <a:r>
              <a:rPr lang="hu-HU" sz="2000" dirty="0" smtClean="0">
                <a:latin typeface="Comic Sans MS" pitchFamily="66" charset="0"/>
              </a:rPr>
              <a:t> 3-4 </a:t>
            </a:r>
            <a:r>
              <a:rPr lang="hu-HU" sz="2000" dirty="0" err="1" smtClean="0">
                <a:latin typeface="Comic Sans MS" pitchFamily="66" charset="0"/>
              </a:rPr>
              <a:t>nucleotides</a:t>
            </a:r>
            <a:endParaRPr lang="hu-HU" sz="2000" dirty="0">
              <a:latin typeface="Comic Sans MS" pitchFamily="66" charset="0"/>
            </a:endParaRPr>
          </a:p>
          <a:p>
            <a:endParaRPr lang="en-GB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c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981075"/>
            <a:ext cx="8756650" cy="400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195513" y="1989138"/>
            <a:ext cx="4572000" cy="7683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hu-HU" sz="44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Appendix</a:t>
            </a:r>
            <a:endParaRPr lang="hu-HU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2422525" y="330200"/>
            <a:ext cx="45865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32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Structure</a:t>
            </a:r>
            <a:r>
              <a:rPr lang="hu-HU" sz="32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of </a:t>
            </a:r>
            <a:r>
              <a:rPr lang="hu-HU" sz="32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nucleus</a:t>
            </a:r>
            <a:r>
              <a:rPr lang="hu-HU" sz="32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1</a:t>
            </a:r>
            <a:endParaRPr lang="en-GB" sz="3200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395288" y="908050"/>
            <a:ext cx="6325771" cy="6124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800" b="1" dirty="0" err="1" smtClean="0">
                <a:latin typeface="Comic Sans MS" pitchFamily="66" charset="0"/>
              </a:rPr>
              <a:t>Localization</a:t>
            </a:r>
            <a:r>
              <a:rPr lang="hu-HU" sz="2800" b="1" dirty="0" smtClean="0">
                <a:latin typeface="Comic Sans MS" pitchFamily="66" charset="0"/>
              </a:rPr>
              <a:t>: </a:t>
            </a:r>
            <a:r>
              <a:rPr lang="hu-HU" sz="2800" dirty="0">
                <a:latin typeface="Comic Sans MS" pitchFamily="66" charset="0"/>
              </a:rPr>
              <a:t>- </a:t>
            </a:r>
            <a:r>
              <a:rPr lang="hu-HU" sz="2800" dirty="0" err="1" smtClean="0">
                <a:latin typeface="Comic Sans MS" pitchFamily="66" charset="0"/>
              </a:rPr>
              <a:t>in</a:t>
            </a:r>
            <a:r>
              <a:rPr lang="hu-HU" sz="2800" dirty="0" smtClean="0">
                <a:latin typeface="Comic Sans MS" pitchFamily="66" charset="0"/>
              </a:rPr>
              <a:t> </a:t>
            </a:r>
            <a:r>
              <a:rPr lang="hu-HU" sz="2800" dirty="0" err="1" smtClean="0">
                <a:latin typeface="Comic Sans MS" pitchFamily="66" charset="0"/>
              </a:rPr>
              <a:t>the</a:t>
            </a:r>
            <a:r>
              <a:rPr lang="hu-HU" sz="2800" dirty="0" smtClean="0">
                <a:latin typeface="Comic Sans MS" pitchFamily="66" charset="0"/>
              </a:rPr>
              <a:t> centre of </a:t>
            </a:r>
            <a:r>
              <a:rPr lang="hu-HU" sz="2800" dirty="0" err="1" smtClean="0">
                <a:latin typeface="Comic Sans MS" pitchFamily="66" charset="0"/>
              </a:rPr>
              <a:t>cell</a:t>
            </a:r>
            <a:endParaRPr lang="hu-HU" sz="2800" dirty="0" smtClean="0">
              <a:latin typeface="Comic Sans MS" pitchFamily="66" charset="0"/>
            </a:endParaRPr>
          </a:p>
          <a:p>
            <a:r>
              <a:rPr lang="hu-HU" sz="2800" dirty="0" smtClean="0">
                <a:latin typeface="Comic Sans MS" pitchFamily="66" charset="0"/>
              </a:rPr>
              <a:t>		    - </a:t>
            </a:r>
            <a:r>
              <a:rPr lang="hu-HU" sz="2800" dirty="0" err="1" smtClean="0">
                <a:latin typeface="Comic Sans MS" pitchFamily="66" charset="0"/>
              </a:rPr>
              <a:t>follow</a:t>
            </a:r>
            <a:r>
              <a:rPr lang="hu-HU" sz="2800" dirty="0" smtClean="0">
                <a:latin typeface="Comic Sans MS" pitchFamily="66" charset="0"/>
              </a:rPr>
              <a:t> </a:t>
            </a:r>
            <a:r>
              <a:rPr lang="hu-HU" sz="2800" dirty="0" err="1" smtClean="0">
                <a:latin typeface="Comic Sans MS" pitchFamily="66" charset="0"/>
              </a:rPr>
              <a:t>the</a:t>
            </a:r>
            <a:r>
              <a:rPr lang="hu-HU" sz="2800" dirty="0" smtClean="0">
                <a:latin typeface="Comic Sans MS" pitchFamily="66" charset="0"/>
              </a:rPr>
              <a:t> </a:t>
            </a:r>
            <a:r>
              <a:rPr lang="hu-HU" sz="2800" dirty="0" err="1" smtClean="0">
                <a:latin typeface="Comic Sans MS" pitchFamily="66" charset="0"/>
              </a:rPr>
              <a:t>function</a:t>
            </a:r>
            <a:endParaRPr lang="hu-HU" sz="2800" dirty="0" smtClean="0">
              <a:latin typeface="Comic Sans MS" pitchFamily="66" charset="0"/>
            </a:endParaRPr>
          </a:p>
          <a:p>
            <a:r>
              <a:rPr lang="hu-HU" sz="2800" dirty="0">
                <a:latin typeface="Comic Sans MS" pitchFamily="66" charset="0"/>
              </a:rPr>
              <a:t>		   </a:t>
            </a:r>
            <a:r>
              <a:rPr lang="hu-HU" sz="2800" dirty="0" smtClean="0">
                <a:latin typeface="Comic Sans MS" pitchFamily="66" charset="0"/>
              </a:rPr>
              <a:t>(</a:t>
            </a:r>
            <a:r>
              <a:rPr lang="hu-HU" sz="2800" dirty="0" err="1" smtClean="0">
                <a:latin typeface="Comic Sans MS" pitchFamily="66" charset="0"/>
              </a:rPr>
              <a:t>e.g</a:t>
            </a:r>
            <a:r>
              <a:rPr lang="hu-HU" sz="2800" dirty="0" smtClean="0">
                <a:latin typeface="Comic Sans MS" pitchFamily="66" charset="0"/>
              </a:rPr>
              <a:t>. </a:t>
            </a:r>
            <a:r>
              <a:rPr lang="hu-HU" sz="2800" dirty="0" err="1" smtClean="0">
                <a:latin typeface="Comic Sans MS" pitchFamily="66" charset="0"/>
              </a:rPr>
              <a:t>glands</a:t>
            </a:r>
            <a:r>
              <a:rPr lang="hu-HU" sz="2800" dirty="0" smtClean="0">
                <a:latin typeface="Comic Sans MS" pitchFamily="66" charset="0"/>
              </a:rPr>
              <a:t>, </a:t>
            </a:r>
            <a:r>
              <a:rPr lang="hu-HU" sz="2800" dirty="0" err="1" smtClean="0">
                <a:latin typeface="Comic Sans MS" pitchFamily="66" charset="0"/>
              </a:rPr>
              <a:t>skeletal</a:t>
            </a:r>
            <a:r>
              <a:rPr lang="hu-HU" sz="2800" dirty="0" smtClean="0">
                <a:latin typeface="Comic Sans MS" pitchFamily="66" charset="0"/>
              </a:rPr>
              <a:t> m.)</a:t>
            </a:r>
            <a:endParaRPr lang="hu-HU" sz="2800" dirty="0">
              <a:latin typeface="Comic Sans MS" pitchFamily="66" charset="0"/>
            </a:endParaRPr>
          </a:p>
          <a:p>
            <a:endParaRPr lang="hu-HU" sz="2800" b="1" dirty="0">
              <a:latin typeface="Comic Sans MS" pitchFamily="66" charset="0"/>
            </a:endParaRPr>
          </a:p>
          <a:p>
            <a:r>
              <a:rPr lang="hu-HU" sz="2800" b="1" dirty="0" err="1" smtClean="0">
                <a:latin typeface="Comic Sans MS" pitchFamily="66" charset="0"/>
              </a:rPr>
              <a:t>Number</a:t>
            </a:r>
            <a:r>
              <a:rPr lang="hu-HU" sz="2800" b="1" dirty="0" smtClean="0">
                <a:latin typeface="Comic Sans MS" pitchFamily="66" charset="0"/>
              </a:rPr>
              <a:t>:</a:t>
            </a:r>
            <a:r>
              <a:rPr lang="hu-HU" sz="2800" b="1" dirty="0">
                <a:latin typeface="Comic Sans MS" pitchFamily="66" charset="0"/>
              </a:rPr>
              <a:t>	</a:t>
            </a:r>
            <a:r>
              <a:rPr lang="hu-HU" sz="2800" dirty="0">
                <a:latin typeface="Comic Sans MS" pitchFamily="66" charset="0"/>
              </a:rPr>
              <a:t>- 1 – 2 - </a:t>
            </a:r>
            <a:r>
              <a:rPr lang="hu-HU" sz="2800" dirty="0" err="1" smtClean="0">
                <a:latin typeface="Comic Sans MS" pitchFamily="66" charset="0"/>
              </a:rPr>
              <a:t>many</a:t>
            </a:r>
            <a:endParaRPr lang="hu-HU" sz="2800" dirty="0">
              <a:latin typeface="Comic Sans MS" pitchFamily="66" charset="0"/>
            </a:endParaRPr>
          </a:p>
          <a:p>
            <a:endParaRPr lang="hu-HU" sz="2800" dirty="0">
              <a:latin typeface="Comic Sans MS" pitchFamily="66" charset="0"/>
            </a:endParaRPr>
          </a:p>
          <a:p>
            <a:r>
              <a:rPr lang="hu-HU" sz="2800" b="1" dirty="0" err="1" smtClean="0">
                <a:latin typeface="Comic Sans MS" pitchFamily="66" charset="0"/>
              </a:rPr>
              <a:t>Shape</a:t>
            </a:r>
            <a:r>
              <a:rPr lang="hu-HU" sz="2800" b="1" dirty="0" smtClean="0">
                <a:latin typeface="Comic Sans MS" pitchFamily="66" charset="0"/>
              </a:rPr>
              <a:t>:</a:t>
            </a:r>
            <a:r>
              <a:rPr lang="hu-HU" sz="2800" b="1" dirty="0">
                <a:latin typeface="Comic Sans MS" pitchFamily="66" charset="0"/>
              </a:rPr>
              <a:t>	</a:t>
            </a:r>
            <a:r>
              <a:rPr lang="hu-HU" sz="2800" dirty="0">
                <a:latin typeface="Comic Sans MS" pitchFamily="66" charset="0"/>
              </a:rPr>
              <a:t>- </a:t>
            </a:r>
            <a:r>
              <a:rPr lang="hu-HU" sz="2800" dirty="0" err="1" smtClean="0">
                <a:latin typeface="Comic Sans MS" pitchFamily="66" charset="0"/>
              </a:rPr>
              <a:t>spheric</a:t>
            </a:r>
            <a:r>
              <a:rPr lang="hu-HU" sz="2800" dirty="0" smtClean="0">
                <a:latin typeface="Comic Sans MS" pitchFamily="66" charset="0"/>
              </a:rPr>
              <a:t> </a:t>
            </a:r>
            <a:endParaRPr lang="hu-HU" sz="2800" dirty="0">
              <a:latin typeface="Comic Sans MS" pitchFamily="66" charset="0"/>
            </a:endParaRPr>
          </a:p>
          <a:p>
            <a:r>
              <a:rPr lang="hu-HU" sz="2800" dirty="0">
                <a:latin typeface="Comic Sans MS" pitchFamily="66" charset="0"/>
              </a:rPr>
              <a:t>		- </a:t>
            </a:r>
            <a:r>
              <a:rPr lang="hu-HU" sz="2800" dirty="0" err="1" smtClean="0">
                <a:latin typeface="Comic Sans MS" pitchFamily="66" charset="0"/>
              </a:rPr>
              <a:t>flattened</a:t>
            </a:r>
            <a:r>
              <a:rPr lang="hu-HU" sz="2800" dirty="0" smtClean="0">
                <a:latin typeface="Comic Sans MS" pitchFamily="66" charset="0"/>
              </a:rPr>
              <a:t> </a:t>
            </a:r>
            <a:endParaRPr lang="hu-HU" sz="2800" dirty="0">
              <a:latin typeface="Comic Sans MS" pitchFamily="66" charset="0"/>
            </a:endParaRPr>
          </a:p>
          <a:p>
            <a:r>
              <a:rPr lang="hu-HU" sz="2800" dirty="0">
                <a:latin typeface="Comic Sans MS" pitchFamily="66" charset="0"/>
              </a:rPr>
              <a:t>		- </a:t>
            </a:r>
            <a:r>
              <a:rPr lang="hu-HU" sz="2800" dirty="0" err="1" smtClean="0">
                <a:latin typeface="Comic Sans MS" pitchFamily="66" charset="0"/>
              </a:rPr>
              <a:t>rod</a:t>
            </a:r>
            <a:r>
              <a:rPr lang="hu-HU" sz="2800" dirty="0" smtClean="0">
                <a:latin typeface="Comic Sans MS" pitchFamily="66" charset="0"/>
              </a:rPr>
              <a:t> </a:t>
            </a:r>
            <a:endParaRPr lang="hu-HU" sz="2800" dirty="0">
              <a:latin typeface="Comic Sans MS" pitchFamily="66" charset="0"/>
            </a:endParaRPr>
          </a:p>
          <a:p>
            <a:r>
              <a:rPr lang="hu-HU" sz="2800" dirty="0">
                <a:latin typeface="Comic Sans MS" pitchFamily="66" charset="0"/>
              </a:rPr>
              <a:t>		- </a:t>
            </a:r>
            <a:r>
              <a:rPr lang="hu-HU" sz="2800" dirty="0" err="1" smtClean="0">
                <a:latin typeface="Comic Sans MS" pitchFamily="66" charset="0"/>
              </a:rPr>
              <a:t>segmented</a:t>
            </a:r>
            <a:endParaRPr lang="hu-HU" sz="2800" dirty="0">
              <a:latin typeface="Comic Sans MS" pitchFamily="66" charset="0"/>
            </a:endParaRPr>
          </a:p>
          <a:p>
            <a:r>
              <a:rPr lang="hu-HU" sz="2800" dirty="0">
                <a:latin typeface="Comic Sans MS" pitchFamily="66" charset="0"/>
              </a:rPr>
              <a:t>		- </a:t>
            </a:r>
            <a:r>
              <a:rPr lang="hu-HU" sz="2800" dirty="0" smtClean="0">
                <a:latin typeface="Comic Sans MS" pitchFamily="66" charset="0"/>
              </a:rPr>
              <a:t>„</a:t>
            </a:r>
            <a:r>
              <a:rPr lang="hu-HU" sz="2800" dirty="0" err="1" smtClean="0">
                <a:latin typeface="Comic Sans MS" pitchFamily="66" charset="0"/>
              </a:rPr>
              <a:t>garland</a:t>
            </a:r>
            <a:r>
              <a:rPr lang="hu-HU" sz="2800" dirty="0" smtClean="0">
                <a:latin typeface="Comic Sans MS" pitchFamily="66" charset="0"/>
              </a:rPr>
              <a:t>”</a:t>
            </a:r>
            <a:endParaRPr lang="hu-HU" sz="2800" dirty="0">
              <a:latin typeface="Comic Sans MS" pitchFamily="66" charset="0"/>
            </a:endParaRPr>
          </a:p>
          <a:p>
            <a:endParaRPr lang="hu-HU" sz="2800" b="1" dirty="0">
              <a:latin typeface="Comic Sans MS" pitchFamily="66" charset="0"/>
            </a:endParaRPr>
          </a:p>
          <a:p>
            <a:r>
              <a:rPr lang="hu-HU" sz="2800" b="1" dirty="0" err="1" smtClean="0">
                <a:latin typeface="Comic Sans MS" pitchFamily="66" charset="0"/>
              </a:rPr>
              <a:t>Size</a:t>
            </a:r>
            <a:r>
              <a:rPr lang="hu-HU" sz="2800" b="1" dirty="0" smtClean="0">
                <a:latin typeface="Comic Sans MS" pitchFamily="66" charset="0"/>
              </a:rPr>
              <a:t>:    </a:t>
            </a:r>
            <a:r>
              <a:rPr lang="hu-HU" sz="2800" b="1" dirty="0">
                <a:solidFill>
                  <a:srgbClr val="FF3300"/>
                </a:solidFill>
                <a:latin typeface="Comic Sans MS" pitchFamily="66" charset="0"/>
              </a:rPr>
              <a:t>5-10 </a:t>
            </a:r>
            <a:r>
              <a:rPr lang="hu-HU" sz="2800" b="1" dirty="0">
                <a:solidFill>
                  <a:srgbClr val="FF3300"/>
                </a:solidFill>
                <a:latin typeface="Symbol" pitchFamily="18" charset="2"/>
              </a:rPr>
              <a:t>m</a:t>
            </a:r>
            <a:r>
              <a:rPr lang="hu-HU" sz="2800" b="1" dirty="0">
                <a:solidFill>
                  <a:srgbClr val="FF3300"/>
                </a:solidFill>
                <a:latin typeface="Comic Sans MS" pitchFamily="66" charset="0"/>
              </a:rPr>
              <a:t>m</a:t>
            </a:r>
          </a:p>
          <a:p>
            <a:endParaRPr lang="hu-HU" sz="2800" b="1" dirty="0">
              <a:latin typeface="Comic Sans MS" pitchFamily="66" charset="0"/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6732588" y="981075"/>
            <a:ext cx="1871662" cy="1366838"/>
            <a:chOff x="1383" y="890"/>
            <a:chExt cx="4037" cy="3024"/>
          </a:xfrm>
        </p:grpSpPr>
        <p:pic>
          <p:nvPicPr>
            <p:cNvPr id="13328" name="Picture 5" descr="Exocrine-gland-cell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83" y="890"/>
              <a:ext cx="4033" cy="3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29" name="Rectangle 6"/>
            <p:cNvSpPr>
              <a:spLocks noChangeArrowheads="1"/>
            </p:cNvSpPr>
            <p:nvPr/>
          </p:nvSpPr>
          <p:spPr bwMode="auto">
            <a:xfrm>
              <a:off x="1429" y="1071"/>
              <a:ext cx="680" cy="36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3330" name="Rectangle 7"/>
            <p:cNvSpPr>
              <a:spLocks noChangeArrowheads="1"/>
            </p:cNvSpPr>
            <p:nvPr/>
          </p:nvSpPr>
          <p:spPr bwMode="auto">
            <a:xfrm>
              <a:off x="4921" y="3339"/>
              <a:ext cx="499" cy="49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</p:grpSp>
      <p:pic>
        <p:nvPicPr>
          <p:cNvPr id="5132" name="Picture 12" descr="Skeletal muscle fibre showing striation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025" y="981075"/>
            <a:ext cx="1849438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8" name="AutoShape 14" descr="stemcellsNIH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3319" name="AutoShape 16" descr="stemcellsNIH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3320" name="AutoShape 18" descr="stemcellsNIH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3321" name="AutoShape 20" descr="stemcellsNIH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hu-HU"/>
          </a:p>
        </p:txBody>
      </p:sp>
      <p:pic>
        <p:nvPicPr>
          <p:cNvPr id="5142" name="Picture 22" descr="Embryonic Swiss Mouse Fibroblast Cells (3T3 Line)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59563" y="908050"/>
            <a:ext cx="2041525" cy="148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43" name="Picture 23" descr="Osteoclas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6463" y="2420938"/>
            <a:ext cx="1674812" cy="12366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5145" name="Picture 25" descr="The image “http://biology.clc.uc.edu/fankhauser/Labs/Anatomy_&amp;_Physiology/A&amp;P201/Epithelium/esophagus_400x_PA041991.JPG” cannot be displayed, because it contains errors.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4005263"/>
            <a:ext cx="2116138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36"/>
          <p:cNvGrpSpPr>
            <a:grpSpLocks/>
          </p:cNvGrpSpPr>
          <p:nvPr/>
        </p:nvGrpSpPr>
        <p:grpSpPr bwMode="auto">
          <a:xfrm>
            <a:off x="7235825" y="3644900"/>
            <a:ext cx="1368425" cy="2736850"/>
            <a:chOff x="4558" y="2296"/>
            <a:chExt cx="862" cy="1724"/>
          </a:xfrm>
        </p:grpSpPr>
        <p:pic>
          <p:nvPicPr>
            <p:cNvPr id="13326" name="Picture 33" descr="neutrophil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558" y="2296"/>
              <a:ext cx="861" cy="8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27" name="Picture 35" descr="eosinophil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558" y="3158"/>
              <a:ext cx="862" cy="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Oval 2"/>
          <p:cNvSpPr>
            <a:spLocks noChangeArrowheads="1"/>
          </p:cNvSpPr>
          <p:nvPr/>
        </p:nvSpPr>
        <p:spPr bwMode="auto">
          <a:xfrm>
            <a:off x="4038600" y="3009900"/>
            <a:ext cx="838200" cy="8382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title"/>
          </p:nvPr>
        </p:nvSpPr>
        <p:spPr>
          <a:xfrm>
            <a:off x="683568" y="620688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The </a:t>
            </a:r>
            <a:r>
              <a:rPr lang="en-US" sz="32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biological information flow - </a:t>
            </a:r>
            <a:r>
              <a:rPr lang="en-US" sz="32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„</a:t>
            </a:r>
            <a:r>
              <a:rPr lang="hu-HU" sz="32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The </a:t>
            </a:r>
            <a:r>
              <a:rPr lang="en-US" sz="32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reality„</a:t>
            </a:r>
            <a:endParaRPr lang="hu-HU" sz="3200" b="1" dirty="0" smtClean="0">
              <a:solidFill>
                <a:srgbClr val="99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62468" name="Text Box 4"/>
          <p:cNvSpPr txBox="1">
            <a:spLocks noChangeArrowheads="1"/>
          </p:cNvSpPr>
          <p:nvPr/>
        </p:nvSpPr>
        <p:spPr bwMode="auto">
          <a:xfrm>
            <a:off x="4191000" y="3200400"/>
            <a:ext cx="1219200" cy="519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800" b="1" dirty="0" smtClean="0"/>
              <a:t>RNA</a:t>
            </a:r>
            <a:endParaRPr lang="hu-HU" sz="2800" b="1" dirty="0"/>
          </a:p>
        </p:txBody>
      </p:sp>
      <p:pic>
        <p:nvPicPr>
          <p:cNvPr id="62469" name="Picture 5"/>
          <p:cNvPicPr>
            <a:picLocks noChangeAspect="1" noChangeArrowheads="1"/>
          </p:cNvPicPr>
          <p:nvPr/>
        </p:nvPicPr>
        <p:blipFill>
          <a:blip r:embed="rId3" cstate="print"/>
          <a:srcRect l="10013" t="14589" r="74968" b="44073"/>
          <a:stretch>
            <a:fillRect/>
          </a:stretch>
        </p:blipFill>
        <p:spPr bwMode="auto">
          <a:xfrm>
            <a:off x="685800" y="2514600"/>
            <a:ext cx="16129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70" name="Text Box 6"/>
          <p:cNvSpPr txBox="1">
            <a:spLocks noChangeArrowheads="1"/>
          </p:cNvSpPr>
          <p:nvPr/>
        </p:nvSpPr>
        <p:spPr bwMode="auto">
          <a:xfrm>
            <a:off x="1600200" y="3200400"/>
            <a:ext cx="1143000" cy="519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800" b="1" dirty="0" smtClean="0"/>
              <a:t>DNA</a:t>
            </a:r>
            <a:endParaRPr lang="hu-HU" sz="2800" b="1" dirty="0"/>
          </a:p>
        </p:txBody>
      </p:sp>
      <p:sp>
        <p:nvSpPr>
          <p:cNvPr id="62471" name="Text Box 7"/>
          <p:cNvSpPr txBox="1">
            <a:spLocks noChangeArrowheads="1"/>
          </p:cNvSpPr>
          <p:nvPr/>
        </p:nvSpPr>
        <p:spPr bwMode="auto">
          <a:xfrm>
            <a:off x="6629400" y="3200400"/>
            <a:ext cx="1676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800" b="1" dirty="0" smtClean="0"/>
              <a:t>Protein</a:t>
            </a:r>
            <a:endParaRPr lang="hu-HU" sz="2800" b="1" dirty="0"/>
          </a:p>
        </p:txBody>
      </p:sp>
      <p:sp>
        <p:nvSpPr>
          <p:cNvPr id="62472" name="Text Box 8"/>
          <p:cNvSpPr txBox="1">
            <a:spLocks noChangeArrowheads="1"/>
          </p:cNvSpPr>
          <p:nvPr/>
        </p:nvSpPr>
        <p:spPr bwMode="auto">
          <a:xfrm>
            <a:off x="2362200" y="2743200"/>
            <a:ext cx="1828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000" b="1" dirty="0" err="1" smtClean="0"/>
              <a:t>Transcription</a:t>
            </a:r>
            <a:endParaRPr lang="hu-HU" sz="2000" b="1" dirty="0"/>
          </a:p>
        </p:txBody>
      </p:sp>
      <p:sp>
        <p:nvSpPr>
          <p:cNvPr id="62473" name="Text Box 9"/>
          <p:cNvSpPr txBox="1">
            <a:spLocks noChangeArrowheads="1"/>
          </p:cNvSpPr>
          <p:nvPr/>
        </p:nvSpPr>
        <p:spPr bwMode="auto">
          <a:xfrm>
            <a:off x="5029200" y="2743200"/>
            <a:ext cx="1828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000" b="1" dirty="0" err="1" smtClean="0"/>
              <a:t>Translation</a:t>
            </a:r>
            <a:endParaRPr lang="hu-HU" sz="2000" b="1" dirty="0"/>
          </a:p>
        </p:txBody>
      </p:sp>
      <p:sp>
        <p:nvSpPr>
          <p:cNvPr id="62474" name="Line 10"/>
          <p:cNvSpPr>
            <a:spLocks noChangeShapeType="1"/>
          </p:cNvSpPr>
          <p:nvPr/>
        </p:nvSpPr>
        <p:spPr bwMode="auto">
          <a:xfrm>
            <a:off x="2590800" y="3429000"/>
            <a:ext cx="1447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62475" name="Line 11"/>
          <p:cNvSpPr>
            <a:spLocks noChangeShapeType="1"/>
          </p:cNvSpPr>
          <p:nvPr/>
        </p:nvSpPr>
        <p:spPr bwMode="auto">
          <a:xfrm>
            <a:off x="5105400" y="3429000"/>
            <a:ext cx="1447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62476" name="Line 12"/>
          <p:cNvSpPr>
            <a:spLocks noChangeShapeType="1"/>
          </p:cNvSpPr>
          <p:nvPr/>
        </p:nvSpPr>
        <p:spPr bwMode="auto">
          <a:xfrm flipH="1">
            <a:off x="2514600" y="3886200"/>
            <a:ext cx="1447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62477" name="Text Box 13"/>
          <p:cNvSpPr txBox="1">
            <a:spLocks noChangeArrowheads="1"/>
          </p:cNvSpPr>
          <p:nvPr/>
        </p:nvSpPr>
        <p:spPr bwMode="auto">
          <a:xfrm>
            <a:off x="2514600" y="3962400"/>
            <a:ext cx="1828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000" b="1" dirty="0" err="1" smtClean="0">
                <a:solidFill>
                  <a:srgbClr val="FF0000"/>
                </a:solidFill>
              </a:rPr>
              <a:t>Retroviruses</a:t>
            </a:r>
            <a:endParaRPr lang="hu-HU" sz="2000" b="1" dirty="0">
              <a:solidFill>
                <a:srgbClr val="FF0000"/>
              </a:solidFill>
            </a:endParaRPr>
          </a:p>
        </p:txBody>
      </p:sp>
      <p:sp>
        <p:nvSpPr>
          <p:cNvPr id="62478" name="Line 14"/>
          <p:cNvSpPr>
            <a:spLocks noChangeShapeType="1"/>
          </p:cNvSpPr>
          <p:nvPr/>
        </p:nvSpPr>
        <p:spPr bwMode="auto">
          <a:xfrm flipH="1">
            <a:off x="2438400" y="4800600"/>
            <a:ext cx="4191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62479" name="Text Box 15"/>
          <p:cNvSpPr txBox="1">
            <a:spLocks noChangeArrowheads="1"/>
          </p:cNvSpPr>
          <p:nvPr/>
        </p:nvSpPr>
        <p:spPr bwMode="auto">
          <a:xfrm>
            <a:off x="5181600" y="4860925"/>
            <a:ext cx="1828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000" b="1">
                <a:solidFill>
                  <a:srgbClr val="FF0000"/>
                </a:solidFill>
              </a:rPr>
              <a:t>Prion</a:t>
            </a:r>
          </a:p>
        </p:txBody>
      </p:sp>
      <p:sp>
        <p:nvSpPr>
          <p:cNvPr id="62480" name="Text Box 16"/>
          <p:cNvSpPr txBox="1">
            <a:spLocks noChangeArrowheads="1"/>
          </p:cNvSpPr>
          <p:nvPr/>
        </p:nvSpPr>
        <p:spPr bwMode="auto">
          <a:xfrm>
            <a:off x="4267200" y="3854450"/>
            <a:ext cx="1524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600" b="1" dirty="0" smtClean="0">
                <a:solidFill>
                  <a:srgbClr val="FF0000"/>
                </a:solidFill>
              </a:rPr>
              <a:t>RNA </a:t>
            </a:r>
            <a:r>
              <a:rPr lang="hu-HU" sz="1600" b="1" dirty="0" err="1" smtClean="0">
                <a:solidFill>
                  <a:srgbClr val="FF0000"/>
                </a:solidFill>
              </a:rPr>
              <a:t>viruses</a:t>
            </a:r>
            <a:endParaRPr lang="hu-HU" sz="1600" b="1" dirty="0">
              <a:solidFill>
                <a:srgbClr val="FF0000"/>
              </a:solidFill>
            </a:endParaRPr>
          </a:p>
        </p:txBody>
      </p:sp>
      <p:sp>
        <p:nvSpPr>
          <p:cNvPr id="62481" name="Text Box 17"/>
          <p:cNvSpPr txBox="1">
            <a:spLocks noChangeArrowheads="1"/>
          </p:cNvSpPr>
          <p:nvPr/>
        </p:nvSpPr>
        <p:spPr bwMode="auto">
          <a:xfrm>
            <a:off x="4572000" y="4343400"/>
            <a:ext cx="198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hu-HU"/>
          </a:p>
        </p:txBody>
      </p:sp>
      <p:sp>
        <p:nvSpPr>
          <p:cNvPr id="62482" name="Line 18"/>
          <p:cNvSpPr>
            <a:spLocks noChangeShapeType="1"/>
          </p:cNvSpPr>
          <p:nvPr/>
        </p:nvSpPr>
        <p:spPr bwMode="auto">
          <a:xfrm>
            <a:off x="5029200" y="4343400"/>
            <a:ext cx="14478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62483" name="Text Box 19"/>
          <p:cNvSpPr txBox="1">
            <a:spLocks noChangeArrowheads="1"/>
          </p:cNvSpPr>
          <p:nvPr/>
        </p:nvSpPr>
        <p:spPr bwMode="auto">
          <a:xfrm>
            <a:off x="5105400" y="4343400"/>
            <a:ext cx="1219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000" b="1" dirty="0" err="1" smtClean="0">
                <a:solidFill>
                  <a:schemeClr val="accent2"/>
                </a:solidFill>
              </a:rPr>
              <a:t>ribosime</a:t>
            </a:r>
            <a:endParaRPr lang="hu-HU" sz="2000" b="1" dirty="0">
              <a:solidFill>
                <a:schemeClr val="accent2"/>
              </a:solidFill>
            </a:endParaRPr>
          </a:p>
        </p:txBody>
      </p:sp>
      <p:sp>
        <p:nvSpPr>
          <p:cNvPr id="62484" name="Text Box 20"/>
          <p:cNvSpPr txBox="1">
            <a:spLocks noChangeArrowheads="1"/>
          </p:cNvSpPr>
          <p:nvPr/>
        </p:nvSpPr>
        <p:spPr bwMode="auto">
          <a:xfrm>
            <a:off x="838200" y="2438400"/>
            <a:ext cx="14295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800" b="1" dirty="0" err="1" smtClean="0"/>
              <a:t>Replication</a:t>
            </a:r>
            <a:endParaRPr lang="hu-HU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2630488" y="106363"/>
            <a:ext cx="3957637" cy="658812"/>
          </a:xfrm>
        </p:spPr>
        <p:txBody>
          <a:bodyPr/>
          <a:lstStyle/>
          <a:p>
            <a:pPr eaLnBrk="1" hangingPunct="1">
              <a:defRPr/>
            </a:pPr>
            <a:r>
              <a:rPr lang="hu-HU" sz="3600" b="1" dirty="0" err="1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Ribosime</a:t>
            </a:r>
            <a:endParaRPr lang="hu-HU" sz="3600" b="1" dirty="0" smtClean="0">
              <a:solidFill>
                <a:srgbClr val="99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63491" name="Picture 3" descr="Cech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11188" y="765175"/>
            <a:ext cx="1377950" cy="1943100"/>
          </a:xfrm>
          <a:noFill/>
        </p:spPr>
      </p:pic>
      <p:pic>
        <p:nvPicPr>
          <p:cNvPr id="63492" name="Picture 4" descr="splicin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627313" y="1017588"/>
            <a:ext cx="6121400" cy="5075237"/>
          </a:xfrm>
          <a:noFill/>
        </p:spPr>
      </p:pic>
      <p:pic>
        <p:nvPicPr>
          <p:cNvPr id="6349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825" y="4652963"/>
            <a:ext cx="2303463" cy="172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4" name="Picture 6" descr="Nobel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1187450" y="3213100"/>
            <a:ext cx="1042988" cy="1025525"/>
          </a:xfrm>
          <a:noFill/>
        </p:spPr>
      </p:pic>
      <p:sp>
        <p:nvSpPr>
          <p:cNvPr id="63495" name="Text Box 7"/>
          <p:cNvSpPr txBox="1">
            <a:spLocks noChangeArrowheads="1"/>
          </p:cNvSpPr>
          <p:nvPr/>
        </p:nvSpPr>
        <p:spPr bwMode="auto">
          <a:xfrm>
            <a:off x="539750" y="2709863"/>
            <a:ext cx="17287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800"/>
              <a:t>Thomas Cech</a:t>
            </a:r>
          </a:p>
        </p:txBody>
      </p:sp>
      <p:sp>
        <p:nvSpPr>
          <p:cNvPr id="63496" name="Text Box 8"/>
          <p:cNvSpPr txBox="1">
            <a:spLocks noChangeArrowheads="1"/>
          </p:cNvSpPr>
          <p:nvPr/>
        </p:nvSpPr>
        <p:spPr bwMode="auto">
          <a:xfrm>
            <a:off x="295275" y="3525838"/>
            <a:ext cx="1539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600"/>
              <a:t>1989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990600"/>
          </a:xfrm>
        </p:spPr>
        <p:txBody>
          <a:bodyPr/>
          <a:lstStyle/>
          <a:p>
            <a:pPr eaLnBrk="1" hangingPunct="1">
              <a:defRPr/>
            </a:pPr>
            <a:r>
              <a:rPr lang="hu-HU" sz="3600" b="1" dirty="0" err="1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Prions</a:t>
            </a:r>
            <a:endParaRPr lang="hu-HU" sz="3600" b="1" dirty="0" smtClean="0">
              <a:solidFill>
                <a:srgbClr val="99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2157413"/>
            <a:ext cx="1709738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609600" y="4343400"/>
            <a:ext cx="21050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600" b="1"/>
              <a:t>Stanley B. Prusiner</a:t>
            </a:r>
          </a:p>
        </p:txBody>
      </p:sp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685800" y="5081588"/>
            <a:ext cx="1539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600"/>
              <a:t>1997</a:t>
            </a:r>
          </a:p>
        </p:txBody>
      </p:sp>
      <p:pic>
        <p:nvPicPr>
          <p:cNvPr id="64518" name="Picture 6" descr="Nobe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4852988"/>
            <a:ext cx="1185863" cy="116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0400" y="1981200"/>
            <a:ext cx="5257800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20" name="Text Box 8"/>
          <p:cNvSpPr txBox="1">
            <a:spLocks noChangeArrowheads="1"/>
          </p:cNvSpPr>
          <p:nvPr/>
        </p:nvSpPr>
        <p:spPr bwMode="auto">
          <a:xfrm>
            <a:off x="4191000" y="914400"/>
            <a:ext cx="1219200" cy="519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800" b="1" dirty="0" smtClean="0"/>
              <a:t>RNA</a:t>
            </a:r>
            <a:endParaRPr lang="hu-HU" sz="2800" b="1" dirty="0"/>
          </a:p>
        </p:txBody>
      </p:sp>
      <p:sp>
        <p:nvSpPr>
          <p:cNvPr id="64521" name="Text Box 9"/>
          <p:cNvSpPr txBox="1">
            <a:spLocks noChangeArrowheads="1"/>
          </p:cNvSpPr>
          <p:nvPr/>
        </p:nvSpPr>
        <p:spPr bwMode="auto">
          <a:xfrm>
            <a:off x="1600200" y="914400"/>
            <a:ext cx="1143000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800" b="1" dirty="0" smtClean="0"/>
              <a:t>DNA</a:t>
            </a:r>
            <a:endParaRPr lang="hu-HU" sz="2800" b="1" dirty="0"/>
          </a:p>
        </p:txBody>
      </p:sp>
      <p:sp>
        <p:nvSpPr>
          <p:cNvPr id="64522" name="Text Box 10"/>
          <p:cNvSpPr txBox="1">
            <a:spLocks noChangeArrowheads="1"/>
          </p:cNvSpPr>
          <p:nvPr/>
        </p:nvSpPr>
        <p:spPr bwMode="auto">
          <a:xfrm>
            <a:off x="6629400" y="914400"/>
            <a:ext cx="1676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800" b="1" dirty="0" smtClean="0"/>
              <a:t>Protein</a:t>
            </a:r>
            <a:endParaRPr lang="hu-HU" sz="2800" b="1" dirty="0"/>
          </a:p>
        </p:txBody>
      </p:sp>
      <p:sp>
        <p:nvSpPr>
          <p:cNvPr id="64523" name="Line 11"/>
          <p:cNvSpPr>
            <a:spLocks noChangeShapeType="1"/>
          </p:cNvSpPr>
          <p:nvPr/>
        </p:nvSpPr>
        <p:spPr bwMode="auto">
          <a:xfrm>
            <a:off x="2590800" y="1143000"/>
            <a:ext cx="1447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64524" name="Line 12"/>
          <p:cNvSpPr>
            <a:spLocks noChangeShapeType="1"/>
          </p:cNvSpPr>
          <p:nvPr/>
        </p:nvSpPr>
        <p:spPr bwMode="auto">
          <a:xfrm>
            <a:off x="5105400" y="1143000"/>
            <a:ext cx="1447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64525" name="Line 13"/>
          <p:cNvSpPr>
            <a:spLocks noChangeShapeType="1"/>
          </p:cNvSpPr>
          <p:nvPr/>
        </p:nvSpPr>
        <p:spPr bwMode="auto">
          <a:xfrm flipH="1">
            <a:off x="2590800" y="1676400"/>
            <a:ext cx="4191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64526" name="Text Box 14"/>
          <p:cNvSpPr txBox="1">
            <a:spLocks noChangeArrowheads="1"/>
          </p:cNvSpPr>
          <p:nvPr/>
        </p:nvSpPr>
        <p:spPr bwMode="auto">
          <a:xfrm>
            <a:off x="3733800" y="6096000"/>
            <a:ext cx="5105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000"/>
              <a:t>Spongiform encephalopathia</a:t>
            </a:r>
          </a:p>
        </p:txBody>
      </p:sp>
      <p:sp>
        <p:nvSpPr>
          <p:cNvPr id="64527" name="Text Box 15"/>
          <p:cNvSpPr txBox="1">
            <a:spLocks noChangeArrowheads="1"/>
          </p:cNvSpPr>
          <p:nvPr/>
        </p:nvSpPr>
        <p:spPr bwMode="auto">
          <a:xfrm>
            <a:off x="4572000" y="1412875"/>
            <a:ext cx="576263" cy="519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800" b="1">
                <a:solidFill>
                  <a:srgbClr val="FF0000"/>
                </a:solidFill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43000"/>
            <a:ext cx="4572000" cy="413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4724400" y="1295400"/>
            <a:ext cx="4572000" cy="3370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AS </a:t>
            </a:r>
            <a:r>
              <a:rPr lang="hu-HU" dirty="0" err="1" smtClean="0"/>
              <a:t>sequence</a:t>
            </a:r>
            <a:r>
              <a:rPr lang="hu-HU" dirty="0" smtClean="0"/>
              <a:t> is </a:t>
            </a:r>
            <a:r>
              <a:rPr lang="hu-HU" dirty="0" err="1" smtClean="0"/>
              <a:t>identical</a:t>
            </a:r>
            <a:endParaRPr lang="en-US" dirty="0"/>
          </a:p>
          <a:p>
            <a:pPr>
              <a:spcBef>
                <a:spcPct val="50000"/>
              </a:spcBef>
            </a:pPr>
            <a:r>
              <a:rPr lang="hu-HU" sz="1800" dirty="0"/>
              <a:t>A.  </a:t>
            </a:r>
            <a:r>
              <a:rPr lang="hu-HU" sz="1800" dirty="0" err="1" smtClean="0"/>
              <a:t>normal</a:t>
            </a:r>
            <a:r>
              <a:rPr lang="hu-HU" sz="1800" dirty="0" smtClean="0"/>
              <a:t> </a:t>
            </a:r>
            <a:r>
              <a:rPr lang="hu-HU" sz="1800" dirty="0"/>
              <a:t>(</a:t>
            </a:r>
            <a:r>
              <a:rPr lang="hu-HU" sz="1800" dirty="0" err="1"/>
              <a:t>PrPc</a:t>
            </a:r>
            <a:r>
              <a:rPr lang="hu-HU" sz="1800" dirty="0"/>
              <a:t>) </a:t>
            </a:r>
            <a:r>
              <a:rPr lang="hu-HU" sz="1800" dirty="0" smtClean="0"/>
              <a:t>protein</a:t>
            </a:r>
            <a:endParaRPr lang="hu-HU" sz="1800" dirty="0"/>
          </a:p>
          <a:p>
            <a:pPr>
              <a:spcBef>
                <a:spcPct val="50000"/>
              </a:spcBef>
            </a:pPr>
            <a:r>
              <a:rPr lang="hu-HU" sz="1800" dirty="0"/>
              <a:t>       </a:t>
            </a:r>
            <a:r>
              <a:rPr lang="hu-HU" sz="1800" dirty="0" err="1" smtClean="0"/>
              <a:t>soluble</a:t>
            </a:r>
            <a:r>
              <a:rPr lang="hu-HU" sz="1800" dirty="0" smtClean="0"/>
              <a:t> </a:t>
            </a:r>
            <a:r>
              <a:rPr lang="hu-HU" sz="1800" dirty="0" err="1" smtClean="0"/>
              <a:t>α-helix</a:t>
            </a:r>
            <a:r>
              <a:rPr lang="hu-HU" sz="1800" dirty="0" smtClean="0"/>
              <a:t> </a:t>
            </a:r>
            <a:endParaRPr lang="hu-HU" sz="1800" dirty="0"/>
          </a:p>
          <a:p>
            <a:pPr>
              <a:spcBef>
                <a:spcPct val="50000"/>
              </a:spcBef>
            </a:pPr>
            <a:r>
              <a:rPr lang="hu-HU" sz="1800" dirty="0"/>
              <a:t> </a:t>
            </a:r>
            <a:r>
              <a:rPr lang="hu-HU" sz="1800" dirty="0">
                <a:solidFill>
                  <a:srgbClr val="FF0000"/>
                </a:solidFill>
              </a:rPr>
              <a:t>B. </a:t>
            </a:r>
            <a:r>
              <a:rPr lang="hu-HU" sz="1800" dirty="0" err="1" smtClean="0">
                <a:solidFill>
                  <a:srgbClr val="FF0000"/>
                </a:solidFill>
              </a:rPr>
              <a:t>abnormal</a:t>
            </a:r>
            <a:r>
              <a:rPr lang="hu-HU" sz="1800" dirty="0" smtClean="0">
                <a:solidFill>
                  <a:srgbClr val="FF0000"/>
                </a:solidFill>
              </a:rPr>
              <a:t> </a:t>
            </a:r>
            <a:r>
              <a:rPr lang="hu-HU" sz="1800" dirty="0">
                <a:solidFill>
                  <a:srgbClr val="FF0000"/>
                </a:solidFill>
              </a:rPr>
              <a:t>(</a:t>
            </a:r>
            <a:r>
              <a:rPr lang="hu-HU" sz="1800" dirty="0" err="1">
                <a:solidFill>
                  <a:srgbClr val="FF0000"/>
                </a:solidFill>
              </a:rPr>
              <a:t>PrPsc</a:t>
            </a:r>
            <a:r>
              <a:rPr lang="hu-HU" sz="1800" dirty="0">
                <a:solidFill>
                  <a:srgbClr val="FF0000"/>
                </a:solidFill>
              </a:rPr>
              <a:t>)</a:t>
            </a:r>
            <a:r>
              <a:rPr lang="hu-HU" sz="1800" dirty="0"/>
              <a:t> </a:t>
            </a:r>
            <a:r>
              <a:rPr lang="hu-HU" sz="1800" dirty="0" smtClean="0"/>
              <a:t>protein</a:t>
            </a:r>
            <a:endParaRPr lang="hu-HU" sz="1800" dirty="0"/>
          </a:p>
          <a:p>
            <a:pPr lvl="1">
              <a:spcBef>
                <a:spcPct val="50000"/>
              </a:spcBef>
            </a:pPr>
            <a:r>
              <a:rPr lang="hu-HU" sz="1800" dirty="0"/>
              <a:t>45% </a:t>
            </a:r>
            <a:r>
              <a:rPr lang="hu-HU" sz="1800" dirty="0" err="1" smtClean="0"/>
              <a:t>β-sheet</a:t>
            </a:r>
            <a:r>
              <a:rPr lang="hu-HU" sz="1800" dirty="0" smtClean="0"/>
              <a:t> </a:t>
            </a:r>
            <a:r>
              <a:rPr lang="hu-HU" sz="1800" dirty="0"/>
              <a:t>– </a:t>
            </a:r>
            <a:r>
              <a:rPr lang="hu-HU" sz="1800" dirty="0" err="1" smtClean="0"/>
              <a:t>insoluble</a:t>
            </a:r>
            <a:r>
              <a:rPr lang="hu-HU" sz="1800" dirty="0" smtClean="0"/>
              <a:t> </a:t>
            </a:r>
            <a:endParaRPr lang="hu-HU" sz="1800" dirty="0"/>
          </a:p>
          <a:p>
            <a:pPr lvl="1">
              <a:spcBef>
                <a:spcPct val="50000"/>
              </a:spcBef>
            </a:pPr>
            <a:r>
              <a:rPr lang="hu-HU" sz="1800" dirty="0" err="1" smtClean="0">
                <a:solidFill>
                  <a:srgbClr val="FF0000"/>
                </a:solidFill>
              </a:rPr>
              <a:t>Thermostable</a:t>
            </a:r>
            <a:r>
              <a:rPr lang="hu-HU" sz="1800" dirty="0" smtClean="0">
                <a:solidFill>
                  <a:srgbClr val="FF0000"/>
                </a:solidFill>
              </a:rPr>
              <a:t>,</a:t>
            </a:r>
            <a:endParaRPr lang="hu-HU" sz="1800" dirty="0">
              <a:solidFill>
                <a:srgbClr val="FF0000"/>
              </a:solidFill>
            </a:endParaRPr>
          </a:p>
          <a:p>
            <a:pPr lvl="1">
              <a:spcBef>
                <a:spcPct val="50000"/>
              </a:spcBef>
            </a:pPr>
            <a:r>
              <a:rPr lang="hu-HU" sz="1800" dirty="0" err="1" smtClean="0">
                <a:solidFill>
                  <a:srgbClr val="FF0000"/>
                </a:solidFill>
              </a:rPr>
              <a:t>Resistent</a:t>
            </a:r>
            <a:r>
              <a:rPr lang="hu-HU" sz="1800" dirty="0" smtClean="0">
                <a:solidFill>
                  <a:srgbClr val="FF0000"/>
                </a:solidFill>
              </a:rPr>
              <a:t> </a:t>
            </a:r>
            <a:r>
              <a:rPr lang="hu-HU" sz="1800" dirty="0" err="1" smtClean="0">
                <a:solidFill>
                  <a:srgbClr val="FF0000"/>
                </a:solidFill>
              </a:rPr>
              <a:t>to</a:t>
            </a:r>
            <a:r>
              <a:rPr lang="hu-HU" sz="1800" dirty="0" smtClean="0">
                <a:solidFill>
                  <a:srgbClr val="FF0000"/>
                </a:solidFill>
              </a:rPr>
              <a:t> UV&amp; </a:t>
            </a:r>
            <a:r>
              <a:rPr lang="hu-HU" sz="1800" dirty="0" err="1" smtClean="0">
                <a:solidFill>
                  <a:srgbClr val="FF0000"/>
                </a:solidFill>
              </a:rPr>
              <a:t>proteses</a:t>
            </a:r>
            <a:endParaRPr lang="hu-HU" sz="1800" dirty="0">
              <a:solidFill>
                <a:srgbClr val="FF0000"/>
              </a:solidFill>
            </a:endParaRPr>
          </a:p>
          <a:p>
            <a:pPr>
              <a:spcBef>
                <a:spcPct val="50000"/>
              </a:spcBef>
            </a:pPr>
            <a:r>
              <a:rPr lang="hu-HU" sz="1800" dirty="0"/>
              <a:t>     </a:t>
            </a:r>
            <a:r>
              <a:rPr lang="hu-HU" sz="1800" dirty="0" err="1" smtClean="0"/>
              <a:t>Aggregates</a:t>
            </a:r>
            <a:r>
              <a:rPr lang="hu-HU" sz="1800" dirty="0" smtClean="0"/>
              <a:t> </a:t>
            </a:r>
            <a:r>
              <a:rPr lang="hu-HU" sz="1800" dirty="0" err="1" smtClean="0"/>
              <a:t>on</a:t>
            </a:r>
            <a:r>
              <a:rPr lang="hu-HU" sz="1800" dirty="0" smtClean="0"/>
              <a:t> </a:t>
            </a:r>
            <a:r>
              <a:rPr lang="hu-HU" sz="1800" dirty="0" err="1" smtClean="0"/>
              <a:t>the</a:t>
            </a:r>
            <a:r>
              <a:rPr lang="hu-HU" sz="1800" dirty="0" smtClean="0"/>
              <a:t> </a:t>
            </a:r>
            <a:r>
              <a:rPr lang="hu-HU" sz="1800" dirty="0" err="1" smtClean="0"/>
              <a:t>cell</a:t>
            </a:r>
            <a:r>
              <a:rPr lang="hu-HU" sz="1800" dirty="0" smtClean="0"/>
              <a:t> </a:t>
            </a:r>
            <a:r>
              <a:rPr lang="hu-HU" sz="1800" dirty="0" err="1" smtClean="0"/>
              <a:t>surface</a:t>
            </a:r>
            <a:r>
              <a:rPr lang="hu-HU" sz="1800" dirty="0" smtClean="0"/>
              <a:t>   </a:t>
            </a:r>
            <a:endParaRPr lang="hu-HU" sz="1800" dirty="0"/>
          </a:p>
        </p:txBody>
      </p:sp>
      <p:sp>
        <p:nvSpPr>
          <p:cNvPr id="78852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990600"/>
          </a:xfrm>
        </p:spPr>
        <p:txBody>
          <a:bodyPr/>
          <a:lstStyle/>
          <a:p>
            <a:pPr eaLnBrk="1" hangingPunct="1">
              <a:defRPr/>
            </a:pPr>
            <a:r>
              <a:rPr lang="hu-HU" sz="3600" b="1" dirty="0" err="1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Structure</a:t>
            </a:r>
            <a:r>
              <a:rPr lang="hu-HU" sz="36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of </a:t>
            </a:r>
            <a:r>
              <a:rPr lang="hu-HU" sz="3600" b="1" dirty="0" err="1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prion</a:t>
            </a:r>
            <a:endParaRPr lang="hu-HU" sz="3600" b="1" dirty="0" smtClean="0">
              <a:solidFill>
                <a:srgbClr val="99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hu-HU" smtClean="0"/>
          </a:p>
        </p:txBody>
      </p:sp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81000"/>
            <a:ext cx="8153400" cy="476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4953000"/>
            <a:ext cx="1371600" cy="13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90800" y="4953000"/>
            <a:ext cx="1371600" cy="13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6" name="Text Box 6"/>
          <p:cNvSpPr txBox="1">
            <a:spLocks noChangeArrowheads="1"/>
          </p:cNvSpPr>
          <p:nvPr/>
        </p:nvSpPr>
        <p:spPr bwMode="auto">
          <a:xfrm>
            <a:off x="609600" y="6400800"/>
            <a:ext cx="1295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solidFill>
                  <a:srgbClr val="FF0000"/>
                </a:solidFill>
                <a:latin typeface="Arial" charset="0"/>
              </a:rPr>
              <a:t>PrPc</a:t>
            </a:r>
            <a:endParaRPr lang="hu-HU" sz="1800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66567" name="Rectangle 7"/>
          <p:cNvSpPr>
            <a:spLocks noChangeArrowheads="1"/>
          </p:cNvSpPr>
          <p:nvPr/>
        </p:nvSpPr>
        <p:spPr bwMode="auto">
          <a:xfrm>
            <a:off x="2895600" y="6405563"/>
            <a:ext cx="8143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chemeClr val="accent2"/>
                </a:solidFill>
              </a:rPr>
              <a:t>PrPSc</a:t>
            </a:r>
            <a:endParaRPr lang="hu-HU" sz="1800" b="1">
              <a:solidFill>
                <a:schemeClr val="accent2"/>
              </a:solidFill>
            </a:endParaRPr>
          </a:p>
        </p:txBody>
      </p:sp>
      <p:sp>
        <p:nvSpPr>
          <p:cNvPr id="66568" name="Text Box 8"/>
          <p:cNvSpPr txBox="1">
            <a:spLocks noChangeArrowheads="1"/>
          </p:cNvSpPr>
          <p:nvPr/>
        </p:nvSpPr>
        <p:spPr bwMode="auto">
          <a:xfrm>
            <a:off x="4876800" y="5257800"/>
            <a:ext cx="3733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dirty="0" err="1" smtClean="0"/>
              <a:t>Aggregates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long</a:t>
            </a:r>
            <a:r>
              <a:rPr lang="hu-HU" dirty="0" smtClean="0"/>
              <a:t> </a:t>
            </a:r>
            <a:r>
              <a:rPr lang="hu-HU" dirty="0" err="1" smtClean="0"/>
              <a:t>filaments</a:t>
            </a:r>
            <a:r>
              <a:rPr lang="hu-HU" dirty="0" smtClean="0"/>
              <a:t> </a:t>
            </a:r>
            <a:r>
              <a:rPr lang="hu-HU" dirty="0"/>
              <a:t>=&gt; neuron </a:t>
            </a:r>
            <a:r>
              <a:rPr lang="hu-HU" dirty="0" err="1" smtClean="0"/>
              <a:t>damages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772400" cy="685800"/>
          </a:xfrm>
        </p:spPr>
        <p:txBody>
          <a:bodyPr/>
          <a:lstStyle/>
          <a:p>
            <a:pPr eaLnBrk="1" hangingPunct="1">
              <a:defRPr/>
            </a:pPr>
            <a:r>
              <a:rPr lang="hu-HU" sz="3600" b="1" dirty="0" err="1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Appearences</a:t>
            </a:r>
            <a:r>
              <a:rPr lang="hu-HU" sz="36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- </a:t>
            </a:r>
            <a:r>
              <a:rPr lang="hu-HU" sz="3600" b="1" dirty="0" err="1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localization</a:t>
            </a:r>
            <a:endParaRPr lang="hu-HU" sz="3600" b="1" dirty="0" smtClean="0">
              <a:solidFill>
                <a:srgbClr val="99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752600"/>
            <a:ext cx="3048000" cy="271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1600200"/>
            <a:ext cx="3810000" cy="296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9" name="Text Box 5"/>
          <p:cNvSpPr txBox="1">
            <a:spLocks noChangeArrowheads="1"/>
          </p:cNvSpPr>
          <p:nvPr/>
        </p:nvSpPr>
        <p:spPr bwMode="auto">
          <a:xfrm>
            <a:off x="5638800" y="914400"/>
            <a:ext cx="3657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000" b="1" dirty="0">
                <a:solidFill>
                  <a:schemeClr val="accent2"/>
                </a:solidFill>
              </a:rPr>
              <a:t>&lt;-&gt;</a:t>
            </a:r>
            <a:r>
              <a:rPr lang="hu-HU" sz="2000" dirty="0">
                <a:solidFill>
                  <a:schemeClr val="accent2"/>
                </a:solidFill>
              </a:rPr>
              <a:t> </a:t>
            </a:r>
            <a:r>
              <a:rPr lang="hu-HU" sz="2000" b="1" dirty="0" smtClean="0">
                <a:solidFill>
                  <a:srgbClr val="FF0000"/>
                </a:solidFill>
              </a:rPr>
              <a:t>Creutzfeldt-Jakob </a:t>
            </a:r>
            <a:r>
              <a:rPr lang="hu-HU" sz="2000" b="1" dirty="0" err="1" smtClean="0">
                <a:solidFill>
                  <a:srgbClr val="FF0000"/>
                </a:solidFill>
              </a:rPr>
              <a:t>disease</a:t>
            </a:r>
            <a:endParaRPr lang="hu-HU" sz="2000" b="1" dirty="0">
              <a:solidFill>
                <a:srgbClr val="FF0000"/>
              </a:solidFill>
            </a:endParaRPr>
          </a:p>
        </p:txBody>
      </p:sp>
      <p:pic>
        <p:nvPicPr>
          <p:cNvPr id="6759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91000" y="4314825"/>
            <a:ext cx="3683000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1" name="Text Box 7"/>
          <p:cNvSpPr txBox="1">
            <a:spLocks noChangeArrowheads="1"/>
          </p:cNvSpPr>
          <p:nvPr/>
        </p:nvSpPr>
        <p:spPr bwMode="auto">
          <a:xfrm>
            <a:off x="381000" y="4587875"/>
            <a:ext cx="2895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400" dirty="0"/>
              <a:t>GSS= </a:t>
            </a:r>
            <a:r>
              <a:rPr lang="hu-HU" sz="1400" dirty="0" err="1"/>
              <a:t>Gerstmann</a:t>
            </a:r>
            <a:r>
              <a:rPr lang="hu-HU" sz="1400" dirty="0"/>
              <a:t> –</a:t>
            </a:r>
            <a:r>
              <a:rPr lang="hu-HU" sz="1400" dirty="0" err="1"/>
              <a:t>Straussler-Scheinker</a:t>
            </a:r>
            <a:r>
              <a:rPr lang="hu-HU" sz="1400" dirty="0"/>
              <a:t> </a:t>
            </a:r>
            <a:r>
              <a:rPr lang="hu-HU" sz="1400" dirty="0" err="1" smtClean="0"/>
              <a:t>disease</a:t>
            </a:r>
            <a:endParaRPr lang="hu-HU" sz="1400" dirty="0"/>
          </a:p>
        </p:txBody>
      </p:sp>
      <p:sp>
        <p:nvSpPr>
          <p:cNvPr id="67592" name="Text Box 8"/>
          <p:cNvSpPr txBox="1">
            <a:spLocks noChangeArrowheads="1"/>
          </p:cNvSpPr>
          <p:nvPr/>
        </p:nvSpPr>
        <p:spPr bwMode="auto">
          <a:xfrm>
            <a:off x="3657600" y="914400"/>
            <a:ext cx="281940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800" b="1" dirty="0" err="1" smtClean="0">
                <a:solidFill>
                  <a:schemeClr val="accent2"/>
                </a:solidFill>
              </a:rPr>
              <a:t>Fatal</a:t>
            </a:r>
            <a:r>
              <a:rPr lang="hu-HU" sz="1800" b="1" dirty="0" smtClean="0">
                <a:solidFill>
                  <a:schemeClr val="accent2"/>
                </a:solidFill>
              </a:rPr>
              <a:t> </a:t>
            </a:r>
            <a:r>
              <a:rPr lang="hu-HU" sz="1800" b="1" dirty="0" err="1" smtClean="0">
                <a:solidFill>
                  <a:schemeClr val="accent2"/>
                </a:solidFill>
              </a:rPr>
              <a:t>familiar</a:t>
            </a:r>
            <a:endParaRPr lang="hu-HU" sz="1800" b="1" dirty="0">
              <a:solidFill>
                <a:schemeClr val="accent2"/>
              </a:solidFill>
            </a:endParaRPr>
          </a:p>
          <a:p>
            <a:pPr>
              <a:spcBef>
                <a:spcPct val="50000"/>
              </a:spcBef>
            </a:pPr>
            <a:r>
              <a:rPr lang="hu-HU" sz="1800" b="1" dirty="0">
                <a:solidFill>
                  <a:schemeClr val="accent2"/>
                </a:solidFill>
              </a:rPr>
              <a:t> </a:t>
            </a:r>
            <a:r>
              <a:rPr lang="hu-HU" sz="1800" b="1" dirty="0" err="1">
                <a:solidFill>
                  <a:schemeClr val="accent2"/>
                </a:solidFill>
              </a:rPr>
              <a:t>insomnia</a:t>
            </a:r>
            <a:r>
              <a:rPr lang="hu-HU" sz="1800" b="1" dirty="0">
                <a:solidFill>
                  <a:schemeClr val="accent2"/>
                </a:solidFill>
              </a:rPr>
              <a:t> (FFI)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476250"/>
            <a:ext cx="7772400" cy="658813"/>
          </a:xfrm>
        </p:spPr>
        <p:txBody>
          <a:bodyPr/>
          <a:lstStyle/>
          <a:p>
            <a:pPr eaLnBrk="1" hangingPunct="1">
              <a:defRPr/>
            </a:pPr>
            <a:r>
              <a:rPr lang="hu-HU" sz="3600" b="1" dirty="0" err="1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Other</a:t>
            </a:r>
            <a:r>
              <a:rPr lang="hu-HU" sz="36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sz="3600" b="1" dirty="0" err="1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contradictions</a:t>
            </a:r>
            <a:endParaRPr lang="hu-HU" sz="3200" dirty="0" smtClean="0"/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189163"/>
            <a:ext cx="7772400" cy="2478087"/>
          </a:xfrm>
        </p:spPr>
        <p:txBody>
          <a:bodyPr/>
          <a:lstStyle/>
          <a:p>
            <a:pPr eaLnBrk="1" hangingPunct="1">
              <a:buClr>
                <a:srgbClr val="FF9900"/>
              </a:buClr>
              <a:buSzPct val="140000"/>
              <a:buFont typeface="Wingdings" pitchFamily="2" charset="2"/>
              <a:buChar char="§"/>
            </a:pPr>
            <a:r>
              <a:rPr lang="hu-HU" dirty="0" err="1" smtClean="0">
                <a:latin typeface="Comic Sans MS" pitchFamily="66" charset="0"/>
              </a:rPr>
              <a:t>Inheritance</a:t>
            </a:r>
            <a:r>
              <a:rPr lang="hu-HU" dirty="0" smtClean="0">
                <a:latin typeface="Comic Sans MS" pitchFamily="66" charset="0"/>
              </a:rPr>
              <a:t> of </a:t>
            </a:r>
            <a:r>
              <a:rPr lang="hu-HU" dirty="0" err="1" smtClean="0">
                <a:latin typeface="Comic Sans MS" pitchFamily="66" charset="0"/>
              </a:rPr>
              <a:t>methylation</a:t>
            </a:r>
            <a:r>
              <a:rPr lang="hu-HU" dirty="0" smtClean="0">
                <a:latin typeface="Comic Sans MS" pitchFamily="66" charset="0"/>
              </a:rPr>
              <a:t> </a:t>
            </a:r>
            <a:r>
              <a:rPr lang="hu-HU" dirty="0" err="1" smtClean="0">
                <a:latin typeface="Comic Sans MS" pitchFamily="66" charset="0"/>
              </a:rPr>
              <a:t>pattern</a:t>
            </a:r>
            <a:endParaRPr lang="hu-HU" dirty="0" smtClean="0">
              <a:latin typeface="Comic Sans MS" pitchFamily="66" charset="0"/>
            </a:endParaRPr>
          </a:p>
          <a:p>
            <a:pPr eaLnBrk="1" hangingPunct="1">
              <a:buClr>
                <a:srgbClr val="FF9900"/>
              </a:buClr>
              <a:buSzPct val="140000"/>
              <a:buNone/>
            </a:pPr>
            <a:r>
              <a:rPr lang="hu-HU" dirty="0" smtClean="0">
                <a:latin typeface="Comic Sans MS" pitchFamily="66" charset="0"/>
              </a:rPr>
              <a:t> </a:t>
            </a:r>
            <a:r>
              <a:rPr lang="hu-HU" dirty="0" smtClean="0">
                <a:latin typeface="Comic Sans MS" pitchFamily="66" charset="0"/>
              </a:rPr>
              <a:t>                 </a:t>
            </a:r>
            <a:r>
              <a:rPr lang="hu-HU" dirty="0" smtClean="0">
                <a:latin typeface="Comic Sans MS" pitchFamily="66" charset="0"/>
              </a:rPr>
              <a:t>=&gt; </a:t>
            </a:r>
            <a:r>
              <a:rPr lang="hu-HU" dirty="0" err="1" smtClean="0">
                <a:latin typeface="Comic Sans MS" pitchFamily="66" charset="0"/>
              </a:rPr>
              <a:t>Epigenetics</a:t>
            </a:r>
            <a:endParaRPr lang="hu-HU" dirty="0" smtClean="0">
              <a:latin typeface="Comic Sans MS" pitchFamily="66" charset="0"/>
            </a:endParaRPr>
          </a:p>
          <a:p>
            <a:pPr eaLnBrk="1" hangingPunct="1">
              <a:buClr>
                <a:srgbClr val="FF9900"/>
              </a:buClr>
              <a:buSzPct val="140000"/>
              <a:buFont typeface="Wingdings" pitchFamily="2" charset="2"/>
              <a:buChar char="§"/>
            </a:pPr>
            <a:r>
              <a:rPr lang="hu-HU" dirty="0" err="1" smtClean="0">
                <a:latin typeface="Comic Sans MS" pitchFamily="66" charset="0"/>
              </a:rPr>
              <a:t>Structural</a:t>
            </a:r>
            <a:r>
              <a:rPr lang="hu-HU" dirty="0" smtClean="0">
                <a:latin typeface="Comic Sans MS" pitchFamily="66" charset="0"/>
              </a:rPr>
              <a:t> </a:t>
            </a:r>
            <a:r>
              <a:rPr lang="hu-HU" dirty="0" err="1" smtClean="0">
                <a:latin typeface="Comic Sans MS" pitchFamily="66" charset="0"/>
              </a:rPr>
              <a:t>inheritance</a:t>
            </a:r>
            <a:endParaRPr lang="hu-HU" dirty="0" smtClean="0">
              <a:latin typeface="Comic Sans MS" pitchFamily="66" charset="0"/>
            </a:endParaRPr>
          </a:p>
          <a:p>
            <a:pPr eaLnBrk="1" hangingPunct="1">
              <a:buClr>
                <a:srgbClr val="FF9900"/>
              </a:buClr>
              <a:buSzPct val="140000"/>
              <a:buFont typeface="Wingdings" pitchFamily="2" charset="2"/>
              <a:buChar char="§"/>
            </a:pPr>
            <a:r>
              <a:rPr lang="hu-HU" dirty="0" err="1" smtClean="0">
                <a:latin typeface="Comic Sans MS" pitchFamily="66" charset="0"/>
              </a:rPr>
              <a:t>Sense</a:t>
            </a:r>
            <a:r>
              <a:rPr lang="hu-HU" dirty="0" smtClean="0">
                <a:latin typeface="Comic Sans MS" pitchFamily="66" charset="0"/>
              </a:rPr>
              <a:t> </a:t>
            </a:r>
            <a:r>
              <a:rPr lang="hu-HU" dirty="0" smtClean="0">
                <a:latin typeface="Comic Sans MS" pitchFamily="66" charset="0"/>
              </a:rPr>
              <a:t>– </a:t>
            </a:r>
            <a:r>
              <a:rPr lang="hu-HU" dirty="0" err="1" smtClean="0">
                <a:latin typeface="Comic Sans MS" pitchFamily="66" charset="0"/>
              </a:rPr>
              <a:t>antisense</a:t>
            </a:r>
            <a:r>
              <a:rPr lang="hu-HU" dirty="0" smtClean="0">
                <a:latin typeface="Comic Sans MS" pitchFamily="66" charset="0"/>
              </a:rPr>
              <a:t> strand?</a:t>
            </a:r>
            <a:endParaRPr lang="hu-HU" dirty="0" smtClean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4356100" y="609600"/>
            <a:ext cx="4102100" cy="1143000"/>
          </a:xfrm>
        </p:spPr>
        <p:txBody>
          <a:bodyPr/>
          <a:lstStyle/>
          <a:p>
            <a:pPr eaLnBrk="1" hangingPunct="1">
              <a:defRPr/>
            </a:pPr>
            <a:r>
              <a:rPr lang="hu-HU" sz="4000" b="1" dirty="0" err="1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Methylation</a:t>
            </a:r>
            <a:r>
              <a:rPr lang="hu-HU" sz="40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sz="4000" b="1" dirty="0" err="1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pattern</a:t>
            </a:r>
            <a:endParaRPr lang="hu-HU" sz="4000" b="1" dirty="0" smtClean="0">
              <a:solidFill>
                <a:srgbClr val="99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69635" name="Picture 3" descr="metil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36550" y="620713"/>
            <a:ext cx="4379913" cy="3001962"/>
          </a:xfrm>
          <a:noFill/>
        </p:spPr>
      </p:pic>
      <p:pic>
        <p:nvPicPr>
          <p:cNvPr id="69636" name="Picture 4" descr="metilrnapolim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572000" y="2565400"/>
            <a:ext cx="4572000" cy="4089400"/>
          </a:xfrm>
          <a:noFill/>
        </p:spPr>
      </p:pic>
      <p:sp>
        <p:nvSpPr>
          <p:cNvPr id="83973" name="Text Box 5"/>
          <p:cNvSpPr txBox="1">
            <a:spLocks noChangeArrowheads="1"/>
          </p:cNvSpPr>
          <p:nvPr/>
        </p:nvSpPr>
        <p:spPr bwMode="auto">
          <a:xfrm>
            <a:off x="323850" y="4076700"/>
            <a:ext cx="431958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hu-HU" dirty="0" err="1"/>
              <a:t>CpG</a:t>
            </a:r>
            <a:r>
              <a:rPr lang="hu-HU" dirty="0"/>
              <a:t> </a:t>
            </a:r>
            <a:r>
              <a:rPr lang="hu-HU" dirty="0" err="1" smtClean="0"/>
              <a:t>island</a:t>
            </a:r>
            <a:endParaRPr lang="hu-HU" dirty="0"/>
          </a:p>
          <a:p>
            <a:pPr>
              <a:spcBef>
                <a:spcPct val="50000"/>
              </a:spcBef>
              <a:defRPr/>
            </a:pPr>
            <a:endParaRPr lang="hu-HU" dirty="0"/>
          </a:p>
          <a:p>
            <a:pPr>
              <a:spcBef>
                <a:spcPct val="50000"/>
              </a:spcBef>
              <a:defRPr/>
            </a:pPr>
            <a:r>
              <a:rPr lang="hu-HU" dirty="0" err="1" smtClean="0"/>
              <a:t>Result</a:t>
            </a:r>
            <a:r>
              <a:rPr lang="hu-HU" dirty="0" smtClean="0"/>
              <a:t>: </a:t>
            </a:r>
            <a:r>
              <a:rPr lang="hu-HU" b="1" dirty="0" err="1" smtClean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gene</a:t>
            </a:r>
            <a:r>
              <a:rPr lang="hu-HU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b="1" dirty="0" err="1" smtClean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silencing</a:t>
            </a:r>
            <a:endParaRPr lang="hu-HU" b="1" dirty="0">
              <a:solidFill>
                <a:srgbClr val="FF99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5294313" y="609600"/>
            <a:ext cx="3670300" cy="515938"/>
          </a:xfrm>
        </p:spPr>
        <p:txBody>
          <a:bodyPr/>
          <a:lstStyle/>
          <a:p>
            <a:pPr eaLnBrk="1" hangingPunct="1">
              <a:defRPr/>
            </a:pPr>
            <a:r>
              <a:rPr lang="hu-HU" sz="3200" b="1" dirty="0" err="1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Inheritance</a:t>
            </a:r>
            <a:r>
              <a:rPr lang="hu-HU" sz="32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of </a:t>
            </a:r>
            <a:r>
              <a:rPr lang="hu-HU" sz="3200" b="1" dirty="0" err="1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methylation</a:t>
            </a:r>
            <a:r>
              <a:rPr lang="hu-HU" sz="32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sz="3200" b="1" dirty="0" err="1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pattern</a:t>
            </a:r>
            <a:r>
              <a:rPr lang="hu-HU" sz="32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endParaRPr lang="hu-HU" sz="3200" b="1" dirty="0" smtClean="0">
              <a:solidFill>
                <a:srgbClr val="99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70659" name="Picture 3" descr="Ch7F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79388" y="44450"/>
            <a:ext cx="5895975" cy="662463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00563" y="836613"/>
            <a:ext cx="3957637" cy="1143000"/>
          </a:xfrm>
        </p:spPr>
        <p:txBody>
          <a:bodyPr/>
          <a:lstStyle/>
          <a:p>
            <a:pPr eaLnBrk="1" hangingPunct="1">
              <a:defRPr/>
            </a:pPr>
            <a:r>
              <a:rPr lang="hu-HU" sz="3200" b="1" dirty="0" err="1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Structural</a:t>
            </a:r>
            <a:r>
              <a:rPr lang="hu-HU" sz="32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sz="3200" b="1" dirty="0" err="1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inheritance</a:t>
            </a:r>
            <a:endParaRPr lang="hu-HU" sz="3200" b="1" dirty="0" smtClean="0">
              <a:solidFill>
                <a:srgbClr val="99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71683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t="7135"/>
          <a:stretch>
            <a:fillRect/>
          </a:stretch>
        </p:blipFill>
        <p:spPr>
          <a:xfrm>
            <a:off x="4140200" y="3573463"/>
            <a:ext cx="4752975" cy="2368550"/>
          </a:xfrm>
          <a:noFill/>
        </p:spPr>
      </p:pic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4500563" y="2852738"/>
            <a:ext cx="66246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000" dirty="0" smtClean="0"/>
              <a:t>Basal body of </a:t>
            </a:r>
            <a:r>
              <a:rPr lang="hu-HU" sz="2000" dirty="0" err="1" smtClean="0"/>
              <a:t>Paramecium</a:t>
            </a:r>
            <a:r>
              <a:rPr lang="hu-HU" sz="2000" dirty="0" smtClean="0"/>
              <a:t> </a:t>
            </a:r>
            <a:r>
              <a:rPr lang="hu-HU" sz="2000" dirty="0" err="1" smtClean="0"/>
              <a:t>cilia</a:t>
            </a:r>
            <a:endParaRPr lang="hu-HU" sz="2000" dirty="0"/>
          </a:p>
        </p:txBody>
      </p:sp>
      <p:pic>
        <p:nvPicPr>
          <p:cNvPr id="71685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84213" y="836613"/>
            <a:ext cx="3027362" cy="5113337"/>
          </a:xfrm>
          <a:noFill/>
        </p:spPr>
      </p:pic>
      <p:sp>
        <p:nvSpPr>
          <p:cNvPr id="71686" name="Rectangle 6"/>
          <p:cNvSpPr>
            <a:spLocks noChangeArrowheads="1"/>
          </p:cNvSpPr>
          <p:nvPr/>
        </p:nvSpPr>
        <p:spPr bwMode="auto">
          <a:xfrm>
            <a:off x="395288" y="307975"/>
            <a:ext cx="280076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000" dirty="0" err="1" smtClean="0"/>
              <a:t>Duplication</a:t>
            </a:r>
            <a:r>
              <a:rPr lang="hu-HU" sz="2000" dirty="0" smtClean="0"/>
              <a:t> of </a:t>
            </a:r>
            <a:r>
              <a:rPr lang="hu-HU" sz="2000" dirty="0" err="1" smtClean="0"/>
              <a:t>cytocentre</a:t>
            </a:r>
            <a:endParaRPr lang="hu-H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762000"/>
          </a:xfrm>
        </p:spPr>
        <p:txBody>
          <a:bodyPr/>
          <a:lstStyle/>
          <a:p>
            <a:pPr eaLnBrk="1" hangingPunct="1">
              <a:defRPr/>
            </a:pPr>
            <a:r>
              <a:rPr lang="hu-HU" sz="32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Structure</a:t>
            </a:r>
            <a:r>
              <a:rPr lang="hu-HU" sz="32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of </a:t>
            </a:r>
            <a:r>
              <a:rPr lang="hu-HU" sz="32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nucleus</a:t>
            </a:r>
            <a:r>
              <a:rPr lang="hu-HU" sz="32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2</a:t>
            </a:r>
            <a:endParaRPr lang="hu-HU" sz="4000" dirty="0" smtClean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aphicFrame>
        <p:nvGraphicFramePr>
          <p:cNvPr id="2050" name="Object 3"/>
          <p:cNvGraphicFramePr>
            <a:graphicFrameLocks noChangeAspect="1"/>
          </p:cNvGraphicFramePr>
          <p:nvPr/>
        </p:nvGraphicFramePr>
        <p:xfrm>
          <a:off x="0" y="838200"/>
          <a:ext cx="5122863" cy="6019800"/>
        </p:xfrm>
        <a:graphic>
          <a:graphicData uri="http://schemas.openxmlformats.org/presentationml/2006/ole">
            <p:oleObj spid="_x0000_s2050" name="Bitmap Image" r:id="rId4" imgW="7295238" imgH="8573697" progId="PBrush">
              <p:embed/>
            </p:oleObj>
          </a:graphicData>
        </a:graphic>
      </p:graphicFrame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5334000" y="990600"/>
            <a:ext cx="29530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dirty="0" smtClean="0">
                <a:latin typeface="Comic Sans MS" pitchFamily="66" charset="0"/>
              </a:rPr>
              <a:t> </a:t>
            </a:r>
            <a:r>
              <a:rPr lang="hu-HU" dirty="0" err="1" smtClean="0">
                <a:latin typeface="Comic Sans MS" pitchFamily="66" charset="0"/>
              </a:rPr>
              <a:t>Nuclear</a:t>
            </a:r>
            <a:r>
              <a:rPr lang="hu-HU" dirty="0" smtClean="0">
                <a:latin typeface="Comic Sans MS" pitchFamily="66" charset="0"/>
              </a:rPr>
              <a:t> </a:t>
            </a:r>
            <a:r>
              <a:rPr lang="hu-HU" dirty="0" err="1" smtClean="0">
                <a:latin typeface="Comic Sans MS" pitchFamily="66" charset="0"/>
              </a:rPr>
              <a:t>membrane</a:t>
            </a:r>
            <a:endParaRPr lang="hu-HU" dirty="0">
              <a:latin typeface="Comic Sans MS" pitchFamily="66" charset="0"/>
            </a:endParaRPr>
          </a:p>
        </p:txBody>
      </p:sp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5257800" y="3135313"/>
            <a:ext cx="365677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dirty="0" err="1" smtClean="0">
                <a:latin typeface="Comic Sans MS" pitchFamily="66" charset="0"/>
              </a:rPr>
              <a:t>Interchromtain</a:t>
            </a:r>
            <a:endParaRPr lang="hu-HU" dirty="0">
              <a:latin typeface="Comic Sans MS" pitchFamily="66" charset="0"/>
            </a:endParaRPr>
          </a:p>
          <a:p>
            <a:pPr>
              <a:buFont typeface="Wingdings" pitchFamily="2" charset="2"/>
              <a:buChar char="§"/>
            </a:pPr>
            <a:r>
              <a:rPr lang="hu-HU" sz="1600" b="1" dirty="0">
                <a:latin typeface="Comic Sans MS" pitchFamily="66" charset="0"/>
              </a:rPr>
              <a:t> </a:t>
            </a:r>
            <a:r>
              <a:rPr lang="hu-HU" sz="1600" b="1" dirty="0" err="1" smtClean="0">
                <a:latin typeface="Comic Sans MS" pitchFamily="66" charset="0"/>
              </a:rPr>
              <a:t>nuclear</a:t>
            </a:r>
            <a:r>
              <a:rPr lang="hu-HU" sz="1600" b="1" dirty="0" smtClean="0">
                <a:latin typeface="Comic Sans MS" pitchFamily="66" charset="0"/>
              </a:rPr>
              <a:t> </a:t>
            </a:r>
            <a:r>
              <a:rPr lang="hu-HU" sz="1600" b="1" dirty="0" err="1" smtClean="0">
                <a:latin typeface="Comic Sans MS" pitchFamily="66" charset="0"/>
              </a:rPr>
              <a:t>matrix-fibrillar</a:t>
            </a:r>
            <a:r>
              <a:rPr lang="hu-HU" sz="1600" b="1" dirty="0" smtClean="0">
                <a:latin typeface="Comic Sans MS" pitchFamily="66" charset="0"/>
              </a:rPr>
              <a:t> </a:t>
            </a:r>
            <a:r>
              <a:rPr lang="hu-HU" sz="1600" b="1" dirty="0" err="1" smtClean="0">
                <a:latin typeface="Comic Sans MS" pitchFamily="66" charset="0"/>
              </a:rPr>
              <a:t>elements</a:t>
            </a:r>
            <a:endParaRPr lang="hu-HU" sz="1600" b="1" dirty="0">
              <a:latin typeface="Comic Sans MS" pitchFamily="66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hu-HU" sz="1600" b="1" dirty="0">
                <a:latin typeface="Comic Sans MS" pitchFamily="66" charset="0"/>
              </a:rPr>
              <a:t> </a:t>
            </a:r>
            <a:r>
              <a:rPr lang="hu-HU" sz="1600" b="1" dirty="0" err="1" smtClean="0">
                <a:latin typeface="Comic Sans MS" pitchFamily="66" charset="0"/>
              </a:rPr>
              <a:t>nucleoplasm</a:t>
            </a:r>
            <a:r>
              <a:rPr lang="hu-HU" sz="1600" b="1" dirty="0" smtClean="0">
                <a:latin typeface="Comic Sans MS" pitchFamily="66" charset="0"/>
              </a:rPr>
              <a:t> (</a:t>
            </a:r>
            <a:r>
              <a:rPr lang="hu-HU" sz="1600" b="1" dirty="0" err="1" smtClean="0">
                <a:latin typeface="Comic Sans MS" pitchFamily="66" charset="0"/>
              </a:rPr>
              <a:t>karyolymph</a:t>
            </a:r>
            <a:r>
              <a:rPr lang="hu-HU" sz="1600" b="1" dirty="0" smtClean="0">
                <a:latin typeface="Comic Sans MS" pitchFamily="66" charset="0"/>
              </a:rPr>
              <a:t>)</a:t>
            </a:r>
            <a:endParaRPr lang="hu-HU" sz="1600" b="1" dirty="0">
              <a:latin typeface="Comic Sans MS" pitchFamily="66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hu-HU" sz="1600" b="1" dirty="0">
                <a:latin typeface="Comic Sans MS" pitchFamily="66" charset="0"/>
              </a:rPr>
              <a:t> </a:t>
            </a:r>
            <a:r>
              <a:rPr lang="hu-HU" sz="1600" b="1" dirty="0" err="1" smtClean="0">
                <a:latin typeface="Comic Sans MS" pitchFamily="66" charset="0"/>
              </a:rPr>
              <a:t>nucleo</a:t>
            </a:r>
            <a:r>
              <a:rPr lang="hu-HU" sz="1600" b="1" dirty="0" smtClean="0">
                <a:latin typeface="Comic Sans MS" pitchFamily="66" charset="0"/>
              </a:rPr>
              <a:t> </a:t>
            </a:r>
            <a:r>
              <a:rPr lang="hu-HU" sz="1600" b="1" dirty="0" err="1" smtClean="0">
                <a:latin typeface="Comic Sans MS" pitchFamily="66" charset="0"/>
              </a:rPr>
              <a:t>skeleton</a:t>
            </a:r>
            <a:endParaRPr lang="hu-HU" sz="1600" b="1" dirty="0">
              <a:latin typeface="Comic Sans MS" pitchFamily="66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hu-HU" sz="1600" b="1" dirty="0">
                <a:latin typeface="Comic Sans MS" pitchFamily="66" charset="0"/>
              </a:rPr>
              <a:t> </a:t>
            </a:r>
            <a:r>
              <a:rPr lang="hu-HU" sz="1600" b="1" dirty="0" err="1" smtClean="0">
                <a:latin typeface="Comic Sans MS" pitchFamily="66" charset="0"/>
              </a:rPr>
              <a:t>macromolecular</a:t>
            </a:r>
            <a:r>
              <a:rPr lang="hu-HU" sz="1600" b="1" dirty="0" smtClean="0">
                <a:latin typeface="Comic Sans MS" pitchFamily="66" charset="0"/>
              </a:rPr>
              <a:t> </a:t>
            </a:r>
            <a:r>
              <a:rPr lang="hu-HU" sz="1600" b="1" dirty="0" err="1" smtClean="0">
                <a:latin typeface="Comic Sans MS" pitchFamily="66" charset="0"/>
              </a:rPr>
              <a:t>complexes</a:t>
            </a:r>
            <a:endParaRPr lang="hu-HU" sz="1600" b="1" dirty="0">
              <a:latin typeface="Comic Sans MS" pitchFamily="66" charset="0"/>
            </a:endParaRPr>
          </a:p>
          <a:p>
            <a:endParaRPr lang="hu-HU" sz="1600" dirty="0">
              <a:latin typeface="Comic Sans MS" pitchFamily="66" charset="0"/>
            </a:endParaRPr>
          </a:p>
        </p:txBody>
      </p:sp>
      <p:sp>
        <p:nvSpPr>
          <p:cNvPr id="2054" name="Line 6"/>
          <p:cNvSpPr>
            <a:spLocks noChangeShapeType="1"/>
          </p:cNvSpPr>
          <p:nvPr/>
        </p:nvSpPr>
        <p:spPr bwMode="auto">
          <a:xfrm flipH="1">
            <a:off x="3810000" y="1219200"/>
            <a:ext cx="1600200" cy="838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4419607" y="5627684"/>
            <a:ext cx="4675192" cy="625474"/>
            <a:chOff x="2784" y="3545"/>
            <a:chExt cx="2945" cy="394"/>
          </a:xfrm>
        </p:grpSpPr>
        <p:sp>
          <p:nvSpPr>
            <p:cNvPr id="2063" name="Text Box 8"/>
            <p:cNvSpPr txBox="1">
              <a:spLocks noChangeArrowheads="1"/>
            </p:cNvSpPr>
            <p:nvPr/>
          </p:nvSpPr>
          <p:spPr bwMode="auto">
            <a:xfrm>
              <a:off x="3456" y="3648"/>
              <a:ext cx="2273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dirty="0" err="1" smtClean="0">
                  <a:latin typeface="Comic Sans MS" pitchFamily="66" charset="0"/>
                </a:rPr>
                <a:t>Nuclear</a:t>
              </a:r>
              <a:r>
                <a:rPr lang="hu-HU" dirty="0" smtClean="0">
                  <a:latin typeface="Comic Sans MS" pitchFamily="66" charset="0"/>
                </a:rPr>
                <a:t> </a:t>
              </a:r>
              <a:r>
                <a:rPr lang="hu-HU" dirty="0" err="1" smtClean="0">
                  <a:latin typeface="Comic Sans MS" pitchFamily="66" charset="0"/>
                </a:rPr>
                <a:t>pore</a:t>
              </a:r>
              <a:r>
                <a:rPr lang="hu-HU" dirty="0" smtClean="0">
                  <a:latin typeface="Comic Sans MS" pitchFamily="66" charset="0"/>
                </a:rPr>
                <a:t> </a:t>
              </a:r>
              <a:r>
                <a:rPr lang="hu-HU" dirty="0" err="1" smtClean="0">
                  <a:latin typeface="Comic Sans MS" pitchFamily="66" charset="0"/>
                </a:rPr>
                <a:t>complexes</a:t>
              </a:r>
              <a:endParaRPr lang="hu-HU" dirty="0">
                <a:latin typeface="Comic Sans MS" pitchFamily="66" charset="0"/>
              </a:endParaRPr>
            </a:p>
          </p:txBody>
        </p:sp>
        <p:sp>
          <p:nvSpPr>
            <p:cNvPr id="2064" name="Line 9"/>
            <p:cNvSpPr>
              <a:spLocks noChangeShapeType="1"/>
            </p:cNvSpPr>
            <p:nvPr/>
          </p:nvSpPr>
          <p:spPr bwMode="auto">
            <a:xfrm rot="2552305" flipH="1">
              <a:off x="2784" y="3545"/>
              <a:ext cx="816" cy="4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3570290" y="4676778"/>
            <a:ext cx="3398839" cy="890588"/>
            <a:chOff x="2249" y="2946"/>
            <a:chExt cx="2141" cy="561"/>
          </a:xfrm>
        </p:grpSpPr>
        <p:sp>
          <p:nvSpPr>
            <p:cNvPr id="2061" name="Text Box 11"/>
            <p:cNvSpPr txBox="1">
              <a:spLocks noChangeArrowheads="1"/>
            </p:cNvSpPr>
            <p:nvPr/>
          </p:nvSpPr>
          <p:spPr bwMode="auto">
            <a:xfrm>
              <a:off x="3408" y="3216"/>
              <a:ext cx="982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dirty="0" err="1" smtClean="0">
                  <a:latin typeface="Comic Sans MS" pitchFamily="66" charset="0"/>
                </a:rPr>
                <a:t>Nucleolus</a:t>
              </a:r>
              <a:endParaRPr lang="hu-HU" dirty="0">
                <a:latin typeface="Comic Sans MS" pitchFamily="66" charset="0"/>
              </a:endParaRPr>
            </a:p>
          </p:txBody>
        </p:sp>
        <p:sp>
          <p:nvSpPr>
            <p:cNvPr id="2062" name="Line 12"/>
            <p:cNvSpPr>
              <a:spLocks noChangeShapeType="1"/>
            </p:cNvSpPr>
            <p:nvPr/>
          </p:nvSpPr>
          <p:spPr bwMode="auto">
            <a:xfrm rot="2340915" flipH="1">
              <a:off x="2249" y="2946"/>
              <a:ext cx="1217" cy="20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3657600" y="1752600"/>
            <a:ext cx="5486400" cy="1676400"/>
            <a:chOff x="2304" y="1104"/>
            <a:chExt cx="3456" cy="1056"/>
          </a:xfrm>
        </p:grpSpPr>
        <p:sp>
          <p:nvSpPr>
            <p:cNvPr id="2058" name="Text Box 14"/>
            <p:cNvSpPr txBox="1">
              <a:spLocks noChangeArrowheads="1"/>
            </p:cNvSpPr>
            <p:nvPr/>
          </p:nvSpPr>
          <p:spPr bwMode="auto">
            <a:xfrm>
              <a:off x="3312" y="1104"/>
              <a:ext cx="2448" cy="8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hu-HU" dirty="0" err="1" smtClean="0">
                  <a:latin typeface="Comic Sans MS" pitchFamily="66" charset="0"/>
                </a:rPr>
                <a:t>Chromatin</a:t>
              </a:r>
              <a:endParaRPr lang="hu-HU" dirty="0" smtClean="0">
                <a:latin typeface="Comic Sans MS" pitchFamily="66" charset="0"/>
              </a:endParaRPr>
            </a:p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hu-HU" dirty="0" smtClean="0">
                  <a:latin typeface="Comic Sans MS" pitchFamily="66" charset="0"/>
                </a:rPr>
                <a:t> </a:t>
              </a:r>
              <a:r>
                <a:rPr lang="hu-HU" sz="1600" b="1" dirty="0">
                  <a:latin typeface="Comic Sans MS" pitchFamily="66" charset="0"/>
                </a:rPr>
                <a:t>(</a:t>
              </a:r>
              <a:r>
                <a:rPr lang="hu-HU" sz="1600" b="1" dirty="0" smtClean="0">
                  <a:latin typeface="Comic Sans MS" pitchFamily="66" charset="0"/>
                </a:rPr>
                <a:t>DNA+</a:t>
              </a:r>
              <a:r>
                <a:rPr lang="hu-HU" sz="1600" b="1" dirty="0" err="1" smtClean="0">
                  <a:latin typeface="Comic Sans MS" pitchFamily="66" charset="0"/>
                </a:rPr>
                <a:t>proteins</a:t>
              </a:r>
              <a:r>
                <a:rPr lang="hu-HU" sz="1600" b="1" dirty="0" smtClean="0">
                  <a:latin typeface="Comic Sans MS" pitchFamily="66" charset="0"/>
                </a:rPr>
                <a:t>)</a:t>
              </a:r>
              <a:endParaRPr lang="hu-HU" sz="1600" b="1" dirty="0">
                <a:latin typeface="Comic Sans MS" pitchFamily="66" charset="0"/>
              </a:endParaRPr>
            </a:p>
            <a:p>
              <a:pPr>
                <a:buFont typeface="Wingdings" pitchFamily="2" charset="2"/>
                <a:buChar char="§"/>
              </a:pPr>
              <a:r>
                <a:rPr lang="hu-HU" sz="1800" dirty="0">
                  <a:latin typeface="Comic Sans MS" pitchFamily="66" charset="0"/>
                </a:rPr>
                <a:t> </a:t>
              </a:r>
              <a:r>
                <a:rPr lang="hu-HU" sz="1800" dirty="0" err="1" smtClean="0">
                  <a:latin typeface="Comic Sans MS" pitchFamily="66" charset="0"/>
                </a:rPr>
                <a:t>heterochromatin</a:t>
              </a:r>
              <a:endParaRPr lang="hu-HU" sz="1800" dirty="0">
                <a:latin typeface="Comic Sans MS" pitchFamily="66" charset="0"/>
              </a:endParaRPr>
            </a:p>
            <a:p>
              <a:pPr>
                <a:buFont typeface="Wingdings" pitchFamily="2" charset="2"/>
                <a:buChar char="§"/>
              </a:pPr>
              <a:r>
                <a:rPr lang="hu-HU" sz="1800" dirty="0">
                  <a:latin typeface="Comic Sans MS" pitchFamily="66" charset="0"/>
                </a:rPr>
                <a:t> </a:t>
              </a:r>
              <a:r>
                <a:rPr lang="hu-HU" sz="1800" dirty="0" err="1" smtClean="0">
                  <a:latin typeface="Comic Sans MS" pitchFamily="66" charset="0"/>
                </a:rPr>
                <a:t>euchromatin</a:t>
              </a:r>
              <a:endParaRPr lang="hu-HU" sz="1800" dirty="0">
                <a:latin typeface="Comic Sans MS" pitchFamily="66" charset="0"/>
              </a:endParaRPr>
            </a:p>
          </p:txBody>
        </p:sp>
        <p:sp>
          <p:nvSpPr>
            <p:cNvPr id="2059" name="Line 15"/>
            <p:cNvSpPr>
              <a:spLocks noChangeShapeType="1"/>
            </p:cNvSpPr>
            <p:nvPr/>
          </p:nvSpPr>
          <p:spPr bwMode="auto">
            <a:xfrm flipH="1" flipV="1">
              <a:off x="2544" y="1536"/>
              <a:ext cx="816" cy="4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060" name="Line 16"/>
            <p:cNvSpPr>
              <a:spLocks noChangeShapeType="1"/>
            </p:cNvSpPr>
            <p:nvPr/>
          </p:nvSpPr>
          <p:spPr bwMode="auto">
            <a:xfrm flipH="1">
              <a:off x="2304" y="1776"/>
              <a:ext cx="1056" cy="38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7" grpId="0" build="p" autoUpdateAnimBg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u-HU" sz="36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„</a:t>
            </a:r>
            <a:r>
              <a:rPr lang="hu-HU" sz="3600" b="1" dirty="0" err="1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Sense</a:t>
            </a:r>
            <a:r>
              <a:rPr lang="hu-HU" sz="36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” </a:t>
            </a:r>
            <a:r>
              <a:rPr lang="hu-HU" sz="3600" b="1" dirty="0" err="1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in</a:t>
            </a:r>
            <a:r>
              <a:rPr lang="hu-HU" sz="36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sz="3600" b="1" dirty="0" err="1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the</a:t>
            </a:r>
            <a:r>
              <a:rPr lang="hu-HU" sz="36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sz="3600" b="1" dirty="0" err="1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antisense</a:t>
            </a:r>
            <a:r>
              <a:rPr lang="hu-HU" sz="36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strand ???</a:t>
            </a:r>
            <a:endParaRPr lang="hu-HU" sz="3600" b="1" dirty="0" smtClean="0">
              <a:solidFill>
                <a:srgbClr val="99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72707" name="Group 3"/>
          <p:cNvGrpSpPr>
            <a:grpSpLocks/>
          </p:cNvGrpSpPr>
          <p:nvPr/>
        </p:nvGrpSpPr>
        <p:grpSpPr bwMode="auto">
          <a:xfrm>
            <a:off x="2049463" y="3997325"/>
            <a:ext cx="5691187" cy="1447800"/>
            <a:chOff x="974" y="663"/>
            <a:chExt cx="3585" cy="912"/>
          </a:xfrm>
        </p:grpSpPr>
        <p:sp>
          <p:nvSpPr>
            <p:cNvPr id="72709" name="Line 4"/>
            <p:cNvSpPr>
              <a:spLocks noChangeShapeType="1"/>
            </p:cNvSpPr>
            <p:nvPr/>
          </p:nvSpPr>
          <p:spPr bwMode="auto">
            <a:xfrm>
              <a:off x="1247" y="1022"/>
              <a:ext cx="2767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72710" name="Line 5"/>
            <p:cNvSpPr>
              <a:spLocks noChangeShapeType="1"/>
            </p:cNvSpPr>
            <p:nvPr/>
          </p:nvSpPr>
          <p:spPr bwMode="auto">
            <a:xfrm>
              <a:off x="1247" y="1203"/>
              <a:ext cx="2767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72711" name="Text Box 6"/>
            <p:cNvSpPr txBox="1">
              <a:spLocks noChangeArrowheads="1"/>
            </p:cNvSpPr>
            <p:nvPr/>
          </p:nvSpPr>
          <p:spPr bwMode="auto">
            <a:xfrm>
              <a:off x="975" y="886"/>
              <a:ext cx="54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sz="1800"/>
                <a:t>‘5</a:t>
              </a:r>
            </a:p>
          </p:txBody>
        </p:sp>
        <p:sp>
          <p:nvSpPr>
            <p:cNvPr id="72712" name="Text Box 7"/>
            <p:cNvSpPr txBox="1">
              <a:spLocks noChangeArrowheads="1"/>
            </p:cNvSpPr>
            <p:nvPr/>
          </p:nvSpPr>
          <p:spPr bwMode="auto">
            <a:xfrm>
              <a:off x="4014" y="1113"/>
              <a:ext cx="54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sz="1800"/>
                <a:t>‘5</a:t>
              </a:r>
            </a:p>
          </p:txBody>
        </p:sp>
        <p:sp>
          <p:nvSpPr>
            <p:cNvPr id="72713" name="Text Box 8"/>
            <p:cNvSpPr txBox="1">
              <a:spLocks noChangeArrowheads="1"/>
            </p:cNvSpPr>
            <p:nvPr/>
          </p:nvSpPr>
          <p:spPr bwMode="auto">
            <a:xfrm>
              <a:off x="4014" y="886"/>
              <a:ext cx="54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sz="1800"/>
                <a:t>‘3</a:t>
              </a:r>
            </a:p>
          </p:txBody>
        </p:sp>
        <p:sp>
          <p:nvSpPr>
            <p:cNvPr id="72714" name="Text Box 9"/>
            <p:cNvSpPr txBox="1">
              <a:spLocks noChangeArrowheads="1"/>
            </p:cNvSpPr>
            <p:nvPr/>
          </p:nvSpPr>
          <p:spPr bwMode="auto">
            <a:xfrm>
              <a:off x="974" y="1108"/>
              <a:ext cx="54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sz="1800"/>
                <a:t>‘3</a:t>
              </a:r>
            </a:p>
          </p:txBody>
        </p:sp>
        <p:sp>
          <p:nvSpPr>
            <p:cNvPr id="72715" name="Line 10"/>
            <p:cNvSpPr>
              <a:spLocks noChangeShapeType="1"/>
            </p:cNvSpPr>
            <p:nvPr/>
          </p:nvSpPr>
          <p:spPr bwMode="auto">
            <a:xfrm>
              <a:off x="1701" y="890"/>
              <a:ext cx="140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72716" name="Text Box 11"/>
            <p:cNvSpPr txBox="1">
              <a:spLocks noChangeArrowheads="1"/>
            </p:cNvSpPr>
            <p:nvPr/>
          </p:nvSpPr>
          <p:spPr bwMode="auto">
            <a:xfrm>
              <a:off x="1928" y="663"/>
              <a:ext cx="117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sz="1800"/>
                <a:t>Receptor</a:t>
              </a:r>
            </a:p>
          </p:txBody>
        </p:sp>
        <p:sp>
          <p:nvSpPr>
            <p:cNvPr id="72717" name="Line 12"/>
            <p:cNvSpPr>
              <a:spLocks noChangeShapeType="1"/>
            </p:cNvSpPr>
            <p:nvPr/>
          </p:nvSpPr>
          <p:spPr bwMode="auto">
            <a:xfrm flipH="1">
              <a:off x="1655" y="1344"/>
              <a:ext cx="140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72718" name="Text Box 13"/>
            <p:cNvSpPr txBox="1">
              <a:spLocks noChangeArrowheads="1"/>
            </p:cNvSpPr>
            <p:nvPr/>
          </p:nvSpPr>
          <p:spPr bwMode="auto">
            <a:xfrm>
              <a:off x="2336" y="1344"/>
              <a:ext cx="117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sz="1800"/>
                <a:t>Ligand</a:t>
              </a:r>
            </a:p>
          </p:txBody>
        </p:sp>
      </p:grpSp>
      <p:sp>
        <p:nvSpPr>
          <p:cNvPr id="72708" name="Text Box 14"/>
          <p:cNvSpPr txBox="1">
            <a:spLocks noChangeArrowheads="1"/>
          </p:cNvSpPr>
          <p:nvPr/>
        </p:nvSpPr>
        <p:spPr bwMode="auto">
          <a:xfrm>
            <a:off x="285750" y="1916113"/>
            <a:ext cx="8607425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dirty="0" err="1" smtClean="0"/>
              <a:t>Sense</a:t>
            </a:r>
            <a:r>
              <a:rPr lang="hu-HU" dirty="0" smtClean="0"/>
              <a:t> </a:t>
            </a:r>
            <a:r>
              <a:rPr lang="hu-HU" dirty="0"/>
              <a:t>–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corresponding</a:t>
            </a:r>
            <a:r>
              <a:rPr lang="hu-HU" dirty="0" smtClean="0"/>
              <a:t> </a:t>
            </a:r>
            <a:r>
              <a:rPr lang="hu-HU" dirty="0" err="1" smtClean="0"/>
              <a:t>mRNA</a:t>
            </a:r>
            <a:r>
              <a:rPr lang="hu-HU" dirty="0" smtClean="0"/>
              <a:t> </a:t>
            </a:r>
            <a:r>
              <a:rPr lang="hu-HU" dirty="0" err="1" smtClean="0"/>
              <a:t>serves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code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amino</a:t>
            </a:r>
            <a:r>
              <a:rPr lang="hu-HU" dirty="0" smtClean="0"/>
              <a:t> </a:t>
            </a:r>
            <a:r>
              <a:rPr lang="hu-HU" dirty="0" err="1" smtClean="0"/>
              <a:t>acid</a:t>
            </a:r>
            <a:r>
              <a:rPr lang="hu-HU" dirty="0" smtClean="0"/>
              <a:t> 	  </a:t>
            </a:r>
            <a:r>
              <a:rPr lang="hu-HU" dirty="0" err="1" smtClean="0"/>
              <a:t>sequence</a:t>
            </a:r>
            <a:r>
              <a:rPr lang="hu-HU" dirty="0" smtClean="0"/>
              <a:t> </a:t>
            </a:r>
            <a:r>
              <a:rPr lang="hu-HU" dirty="0" err="1" smtClean="0"/>
              <a:t>of</a:t>
            </a:r>
            <a:r>
              <a:rPr lang="hu-HU" dirty="0" smtClean="0"/>
              <a:t> protein (</a:t>
            </a:r>
            <a:r>
              <a:rPr lang="hu-HU" dirty="0" err="1" smtClean="0"/>
              <a:t>e.g</a:t>
            </a:r>
            <a:r>
              <a:rPr lang="hu-HU" dirty="0" smtClean="0"/>
              <a:t>. protein A)</a:t>
            </a:r>
            <a:endParaRPr lang="hu-HU" dirty="0"/>
          </a:p>
          <a:p>
            <a:pPr>
              <a:spcBef>
                <a:spcPct val="50000"/>
              </a:spcBef>
            </a:pPr>
            <a:r>
              <a:rPr lang="hu-HU" dirty="0" err="1" smtClean="0"/>
              <a:t>Antisense</a:t>
            </a:r>
            <a:r>
              <a:rPr lang="hu-HU" dirty="0" smtClean="0"/>
              <a:t> </a:t>
            </a:r>
            <a:r>
              <a:rPr lang="hu-HU" dirty="0"/>
              <a:t>- </a:t>
            </a:r>
            <a:r>
              <a:rPr lang="hu-HU" dirty="0" err="1" smtClean="0"/>
              <a:t>mRNA</a:t>
            </a:r>
            <a:r>
              <a:rPr lang="hu-HU" dirty="0" smtClean="0"/>
              <a:t> </a:t>
            </a:r>
            <a:r>
              <a:rPr lang="hu-HU" dirty="0" err="1" smtClean="0"/>
              <a:t>serves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code</a:t>
            </a:r>
            <a:r>
              <a:rPr lang="hu-HU" dirty="0" smtClean="0"/>
              <a:t> of an </a:t>
            </a:r>
            <a:r>
              <a:rPr lang="hu-HU" dirty="0" err="1" smtClean="0"/>
              <a:t>other</a:t>
            </a:r>
            <a:r>
              <a:rPr lang="hu-HU" dirty="0" smtClean="0"/>
              <a:t>, </a:t>
            </a:r>
            <a:r>
              <a:rPr lang="hu-HU" dirty="0" err="1" smtClean="0"/>
              <a:t>functionally</a:t>
            </a:r>
            <a:r>
              <a:rPr lang="hu-HU" dirty="0" smtClean="0"/>
              <a:t> </a:t>
            </a:r>
            <a:r>
              <a:rPr lang="hu-HU" dirty="0" err="1" smtClean="0"/>
              <a:t>related</a:t>
            </a:r>
            <a:r>
              <a:rPr lang="hu-HU" dirty="0" smtClean="0"/>
              <a:t> protein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protein</a:t>
            </a:r>
            <a:r>
              <a:rPr lang="hu-HU" dirty="0" smtClean="0"/>
              <a:t>  A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2824163" y="188913"/>
            <a:ext cx="375615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32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Nuclear</a:t>
            </a:r>
            <a:r>
              <a:rPr lang="hu-HU" sz="32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sz="32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membrane</a:t>
            </a:r>
            <a:endParaRPr lang="en-GB" sz="3200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14339" name="Picture 6" descr="The Nuclear Envelop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1295400"/>
            <a:ext cx="3189288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Text Box 9"/>
          <p:cNvSpPr txBox="1">
            <a:spLocks noChangeArrowheads="1"/>
          </p:cNvSpPr>
          <p:nvPr/>
        </p:nvSpPr>
        <p:spPr bwMode="auto">
          <a:xfrm>
            <a:off x="2339975" y="4575175"/>
            <a:ext cx="6216766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rgbClr val="FF9900"/>
              </a:buClr>
              <a:buSzPct val="140000"/>
              <a:buFont typeface="Wingdings" pitchFamily="2" charset="2"/>
              <a:buChar char="§"/>
            </a:pPr>
            <a:r>
              <a:rPr lang="hu-HU" dirty="0"/>
              <a:t> </a:t>
            </a:r>
            <a:r>
              <a:rPr lang="hu-HU" dirty="0" err="1">
                <a:latin typeface="Comic Sans MS" pitchFamily="66" charset="0"/>
              </a:rPr>
              <a:t>double</a:t>
            </a:r>
            <a:r>
              <a:rPr lang="hu-HU" dirty="0">
                <a:latin typeface="Comic Sans MS" pitchFamily="66" charset="0"/>
              </a:rPr>
              <a:t> </a:t>
            </a:r>
            <a:r>
              <a:rPr lang="hu-HU" dirty="0" err="1">
                <a:latin typeface="Comic Sans MS" pitchFamily="66" charset="0"/>
              </a:rPr>
              <a:t>membrane</a:t>
            </a:r>
            <a:endParaRPr lang="hu-HU" dirty="0">
              <a:latin typeface="Comic Sans MS" pitchFamily="66" charset="0"/>
            </a:endParaRPr>
          </a:p>
          <a:p>
            <a:pPr>
              <a:buClr>
                <a:srgbClr val="FF9900"/>
              </a:buClr>
              <a:buSzPct val="140000"/>
              <a:buFont typeface="Wingdings" pitchFamily="2" charset="2"/>
              <a:buChar char="§"/>
            </a:pPr>
            <a:r>
              <a:rPr lang="hu-HU" dirty="0">
                <a:latin typeface="Comic Sans MS" pitchFamily="66" charset="0"/>
              </a:rPr>
              <a:t> </a:t>
            </a:r>
            <a:r>
              <a:rPr lang="hu-HU" dirty="0" err="1" smtClean="0">
                <a:latin typeface="Comic Sans MS" pitchFamily="66" charset="0"/>
              </a:rPr>
              <a:t>diverse</a:t>
            </a:r>
            <a:r>
              <a:rPr lang="hu-HU" dirty="0" smtClean="0">
                <a:latin typeface="Comic Sans MS" pitchFamily="66" charset="0"/>
              </a:rPr>
              <a:t> </a:t>
            </a:r>
            <a:r>
              <a:rPr lang="hu-HU" dirty="0" err="1" smtClean="0">
                <a:latin typeface="Comic Sans MS" pitchFamily="66" charset="0"/>
              </a:rPr>
              <a:t>composition</a:t>
            </a:r>
            <a:endParaRPr lang="hu-HU" dirty="0">
              <a:latin typeface="Comic Sans MS" pitchFamily="66" charset="0"/>
            </a:endParaRPr>
          </a:p>
          <a:p>
            <a:pPr>
              <a:buClr>
                <a:srgbClr val="FF9900"/>
              </a:buClr>
              <a:buSzPct val="140000"/>
              <a:buFont typeface="Wingdings" pitchFamily="2" charset="2"/>
              <a:buChar char="§"/>
            </a:pPr>
            <a:r>
              <a:rPr lang="hu-HU" dirty="0">
                <a:latin typeface="Comic Sans MS" pitchFamily="66" charset="0"/>
              </a:rPr>
              <a:t> </a:t>
            </a:r>
            <a:r>
              <a:rPr lang="hu-HU" dirty="0" err="1" smtClean="0">
                <a:latin typeface="Comic Sans MS" pitchFamily="66" charset="0"/>
              </a:rPr>
              <a:t>outer</a:t>
            </a:r>
            <a:r>
              <a:rPr lang="hu-HU" dirty="0" smtClean="0">
                <a:latin typeface="Comic Sans MS" pitchFamily="66" charset="0"/>
              </a:rPr>
              <a:t> </a:t>
            </a:r>
            <a:r>
              <a:rPr lang="hu-HU" dirty="0" err="1" smtClean="0">
                <a:latin typeface="Comic Sans MS" pitchFamily="66" charset="0"/>
              </a:rPr>
              <a:t>membrane</a:t>
            </a:r>
            <a:r>
              <a:rPr lang="hu-HU" dirty="0" smtClean="0">
                <a:latin typeface="Comic Sans MS" pitchFamily="66" charset="0"/>
              </a:rPr>
              <a:t>  </a:t>
            </a:r>
            <a:r>
              <a:rPr lang="hu-HU" dirty="0">
                <a:latin typeface="Comic Sans MS" pitchFamily="66" charset="0"/>
                <a:sym typeface="Wingdings" pitchFamily="2" charset="2"/>
              </a:rPr>
              <a:t> </a:t>
            </a:r>
            <a:r>
              <a:rPr lang="hu-HU" dirty="0" err="1" smtClean="0">
                <a:latin typeface="Comic Sans MS" pitchFamily="66" charset="0"/>
                <a:sym typeface="Wingdings" pitchFamily="2" charset="2"/>
              </a:rPr>
              <a:t>rER</a:t>
            </a:r>
            <a:r>
              <a:rPr lang="hu-HU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hu-HU" dirty="0">
                <a:latin typeface="Comic Sans MS" pitchFamily="66" charset="0"/>
                <a:sym typeface="Wingdings" pitchFamily="2" charset="2"/>
              </a:rPr>
              <a:t>(</a:t>
            </a:r>
            <a:r>
              <a:rPr lang="hu-HU" dirty="0" err="1" smtClean="0">
                <a:latin typeface="Comic Sans MS" pitchFamily="66" charset="0"/>
                <a:sym typeface="Wingdings" pitchFamily="2" charset="2"/>
              </a:rPr>
              <a:t>ribosomes</a:t>
            </a:r>
            <a:r>
              <a:rPr lang="hu-HU" dirty="0" smtClean="0">
                <a:latin typeface="Comic Sans MS" pitchFamily="66" charset="0"/>
                <a:sym typeface="Wingdings" pitchFamily="2" charset="2"/>
              </a:rPr>
              <a:t>)</a:t>
            </a:r>
            <a:endParaRPr lang="hu-HU" dirty="0">
              <a:latin typeface="Comic Sans MS" pitchFamily="66" charset="0"/>
              <a:sym typeface="Wingdings" pitchFamily="2" charset="2"/>
            </a:endParaRPr>
          </a:p>
          <a:p>
            <a:pPr>
              <a:buClr>
                <a:srgbClr val="FF9900"/>
              </a:buClr>
              <a:buSzPct val="140000"/>
              <a:buFont typeface="Wingdings" pitchFamily="2" charset="2"/>
              <a:buChar char="§"/>
            </a:pPr>
            <a:r>
              <a:rPr lang="hu-HU" dirty="0">
                <a:latin typeface="Comic Sans MS" pitchFamily="66" charset="0"/>
                <a:sym typeface="Wingdings" pitchFamily="2" charset="2"/>
              </a:rPr>
              <a:t> </a:t>
            </a:r>
            <a:r>
              <a:rPr lang="hu-HU" dirty="0" err="1" smtClean="0">
                <a:latin typeface="Comic Sans MS" pitchFamily="66" charset="0"/>
                <a:sym typeface="Wingdings" pitchFamily="2" charset="2"/>
              </a:rPr>
              <a:t>perinuclear</a:t>
            </a:r>
            <a:r>
              <a:rPr lang="hu-HU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hu-HU" dirty="0" err="1" smtClean="0">
                <a:latin typeface="Comic Sans MS" pitchFamily="66" charset="0"/>
                <a:sym typeface="Wingdings" pitchFamily="2" charset="2"/>
              </a:rPr>
              <a:t>space</a:t>
            </a:r>
            <a:r>
              <a:rPr lang="hu-HU" dirty="0" smtClean="0">
                <a:latin typeface="Comic Sans MS" pitchFamily="66" charset="0"/>
                <a:sym typeface="Wingdings" pitchFamily="2" charset="2"/>
              </a:rPr>
              <a:t> </a:t>
            </a:r>
            <a:endParaRPr lang="hu-HU" dirty="0">
              <a:latin typeface="Comic Sans MS" pitchFamily="66" charset="0"/>
              <a:sym typeface="Wingdings" pitchFamily="2" charset="2"/>
            </a:endParaRPr>
          </a:p>
          <a:p>
            <a:pPr>
              <a:buClr>
                <a:srgbClr val="FF9900"/>
              </a:buClr>
              <a:buSzPct val="140000"/>
              <a:buFont typeface="Wingdings" pitchFamily="2" charset="2"/>
              <a:buChar char="§"/>
            </a:pPr>
            <a:r>
              <a:rPr lang="hu-HU" dirty="0">
                <a:latin typeface="Comic Sans MS" pitchFamily="66" charset="0"/>
                <a:sym typeface="Wingdings" pitchFamily="2" charset="2"/>
              </a:rPr>
              <a:t> </a:t>
            </a:r>
            <a:r>
              <a:rPr lang="hu-HU" dirty="0" err="1" smtClean="0">
                <a:latin typeface="Comic Sans MS" pitchFamily="66" charset="0"/>
                <a:sym typeface="Wingdings" pitchFamily="2" charset="2"/>
              </a:rPr>
              <a:t>inner</a:t>
            </a:r>
            <a:r>
              <a:rPr lang="hu-HU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hu-HU" dirty="0" err="1" smtClean="0">
                <a:latin typeface="Comic Sans MS" pitchFamily="66" charset="0"/>
                <a:sym typeface="Wingdings" pitchFamily="2" charset="2"/>
              </a:rPr>
              <a:t>membrane</a:t>
            </a:r>
            <a:r>
              <a:rPr lang="hu-HU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hu-HU" dirty="0">
                <a:latin typeface="Comic Sans MS" pitchFamily="66" charset="0"/>
                <a:sym typeface="Wingdings" pitchFamily="2" charset="2"/>
              </a:rPr>
              <a:t> </a:t>
            </a:r>
            <a:r>
              <a:rPr lang="hu-HU" dirty="0" err="1" smtClean="0">
                <a:latin typeface="Comic Sans MS" pitchFamily="66" charset="0"/>
                <a:sym typeface="Wingdings" pitchFamily="2" charset="2"/>
              </a:rPr>
              <a:t>skeletal</a:t>
            </a:r>
            <a:r>
              <a:rPr lang="hu-HU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hu-HU" dirty="0" err="1" smtClean="0">
                <a:latin typeface="Comic Sans MS" pitchFamily="66" charset="0"/>
                <a:sym typeface="Wingdings" pitchFamily="2" charset="2"/>
              </a:rPr>
              <a:t>components</a:t>
            </a:r>
            <a:endParaRPr lang="hu-HU" dirty="0">
              <a:latin typeface="Comic Sans MS" pitchFamily="66" charset="0"/>
              <a:sym typeface="Wingdings" pitchFamily="2" charset="2"/>
            </a:endParaRPr>
          </a:p>
          <a:p>
            <a:pPr>
              <a:buClr>
                <a:srgbClr val="FF9900"/>
              </a:buClr>
              <a:buSzPct val="140000"/>
              <a:buFont typeface="Wingdings" pitchFamily="2" charset="2"/>
              <a:buNone/>
            </a:pPr>
            <a:r>
              <a:rPr lang="hu-HU" dirty="0">
                <a:latin typeface="Comic Sans MS" pitchFamily="66" charset="0"/>
                <a:sym typeface="Wingdings" pitchFamily="2" charset="2"/>
              </a:rPr>
              <a:t>		            </a:t>
            </a:r>
            <a:r>
              <a:rPr lang="hu-HU" dirty="0" err="1" smtClean="0">
                <a:latin typeface="Comic Sans MS" pitchFamily="66" charset="0"/>
                <a:sym typeface="Wingdings" pitchFamily="2" charset="2"/>
              </a:rPr>
              <a:t>anchored</a:t>
            </a:r>
            <a:r>
              <a:rPr lang="hu-HU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hu-HU" dirty="0" err="1" smtClean="0">
                <a:latin typeface="Comic Sans MS" pitchFamily="66" charset="0"/>
                <a:sym typeface="Wingdings" pitchFamily="2" charset="2"/>
              </a:rPr>
              <a:t>chromatine</a:t>
            </a:r>
            <a:r>
              <a:rPr lang="hu-HU" dirty="0" smtClean="0">
                <a:sym typeface="Wingdings" pitchFamily="2" charset="2"/>
              </a:rPr>
              <a:t> </a:t>
            </a:r>
            <a:endParaRPr lang="hu-HU" dirty="0">
              <a:sym typeface="Wingdings" pitchFamily="2" charset="2"/>
            </a:endParaRPr>
          </a:p>
        </p:txBody>
      </p:sp>
      <p:grpSp>
        <p:nvGrpSpPr>
          <p:cNvPr id="14341" name="Group 14"/>
          <p:cNvGrpSpPr>
            <a:grpSpLocks/>
          </p:cNvGrpSpPr>
          <p:nvPr/>
        </p:nvGrpSpPr>
        <p:grpSpPr bwMode="auto">
          <a:xfrm>
            <a:off x="304800" y="765175"/>
            <a:ext cx="4876800" cy="3613150"/>
            <a:chOff x="192" y="618"/>
            <a:chExt cx="3072" cy="2276"/>
          </a:xfrm>
        </p:grpSpPr>
        <p:pic>
          <p:nvPicPr>
            <p:cNvPr id="14342" name="Picture 4" descr="Endoplasmic Reticulum and Nuclear Envelope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2" y="709"/>
              <a:ext cx="3072" cy="21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43" name="Rectangle 13"/>
            <p:cNvSpPr>
              <a:spLocks noChangeArrowheads="1"/>
            </p:cNvSpPr>
            <p:nvPr/>
          </p:nvSpPr>
          <p:spPr bwMode="auto">
            <a:xfrm>
              <a:off x="1156" y="618"/>
              <a:ext cx="1543" cy="27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10"/>
          <p:cNvGrpSpPr>
            <a:grpSpLocks/>
          </p:cNvGrpSpPr>
          <p:nvPr/>
        </p:nvGrpSpPr>
        <p:grpSpPr bwMode="auto">
          <a:xfrm>
            <a:off x="468313" y="304800"/>
            <a:ext cx="4103687" cy="6264275"/>
            <a:chOff x="295" y="192"/>
            <a:chExt cx="2585" cy="3946"/>
          </a:xfrm>
        </p:grpSpPr>
        <p:pic>
          <p:nvPicPr>
            <p:cNvPr id="15367" name="Picture 3" descr="The image “http://www.cytochemistry.net/Cell-biology/nucpor13.jpg” cannot be displayed, because it contains errors.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68" y="192"/>
              <a:ext cx="1678" cy="18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68" name="Picture 6" descr="A) nuclear pore complex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95" y="2160"/>
              <a:ext cx="2585" cy="15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69" name="Rectangle 7"/>
            <p:cNvSpPr>
              <a:spLocks noChangeArrowheads="1"/>
            </p:cNvSpPr>
            <p:nvPr/>
          </p:nvSpPr>
          <p:spPr bwMode="auto">
            <a:xfrm>
              <a:off x="434" y="3792"/>
              <a:ext cx="2446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hu-HU" sz="1200">
                  <a:latin typeface="Comic Sans MS" pitchFamily="66" charset="0"/>
                </a:rPr>
                <a:t>cytochemistry.net/cell-biology/Medical/03_005.jpg</a:t>
              </a:r>
              <a:r>
                <a:rPr lang="hu-HU" sz="1800">
                  <a:latin typeface="Arial" charset="0"/>
                </a:rPr>
                <a:t/>
              </a:r>
              <a:br>
                <a:rPr lang="hu-HU" sz="1800">
                  <a:latin typeface="Arial" charset="0"/>
                </a:rPr>
              </a:br>
              <a:r>
                <a:rPr lang="hu-HU" sz="1800">
                  <a:latin typeface="Arial" charset="0"/>
                </a:rPr>
                <a:t>                         (TEM)</a:t>
              </a:r>
            </a:p>
          </p:txBody>
        </p:sp>
      </p:grpSp>
      <p:sp>
        <p:nvSpPr>
          <p:cNvPr id="29704" name="Rectangle 8"/>
          <p:cNvSpPr>
            <a:spLocks noChangeArrowheads="1"/>
          </p:cNvSpPr>
          <p:nvPr/>
        </p:nvSpPr>
        <p:spPr bwMode="auto">
          <a:xfrm>
            <a:off x="5508625" y="260350"/>
            <a:ext cx="286168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32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Nuclear</a:t>
            </a:r>
            <a:r>
              <a:rPr lang="hu-HU" sz="32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sz="32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pores</a:t>
            </a:r>
            <a:endParaRPr lang="hu-HU" sz="3200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5105400" y="1447800"/>
            <a:ext cx="3643313" cy="5092700"/>
            <a:chOff x="3216" y="912"/>
            <a:chExt cx="2295" cy="3208"/>
          </a:xfrm>
        </p:grpSpPr>
        <p:pic>
          <p:nvPicPr>
            <p:cNvPr id="15365" name="Picture 5" descr="The image “http://www.mun.ca/biology/desmid/brian/BIOL2060/BIOL2060-18/1827.jpg” cannot be displayed, because it contains errors."/>
            <p:cNvPicPr>
              <a:picLocks noChangeAspect="1" noChangeArrowheads="1"/>
            </p:cNvPicPr>
            <p:nvPr/>
          </p:nvPicPr>
          <p:blipFill>
            <a:blip r:embed="rId5" cstate="print">
              <a:lum contrast="6000"/>
            </a:blip>
            <a:srcRect/>
            <a:stretch>
              <a:fillRect/>
            </a:stretch>
          </p:blipFill>
          <p:spPr bwMode="auto">
            <a:xfrm>
              <a:off x="3216" y="912"/>
              <a:ext cx="2229" cy="29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66" name="Text Box 9"/>
            <p:cNvSpPr txBox="1">
              <a:spLocks noChangeArrowheads="1"/>
            </p:cNvSpPr>
            <p:nvPr/>
          </p:nvSpPr>
          <p:spPr bwMode="auto">
            <a:xfrm>
              <a:off x="3560" y="3868"/>
              <a:ext cx="1951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sz="2000" dirty="0" smtClean="0">
                  <a:latin typeface="Comic Sans MS" pitchFamily="66" charset="0"/>
                </a:rPr>
                <a:t>(</a:t>
              </a:r>
              <a:r>
                <a:rPr lang="hu-HU" sz="2000" dirty="0" err="1" smtClean="0">
                  <a:latin typeface="Comic Sans MS" pitchFamily="66" charset="0"/>
                </a:rPr>
                <a:t>freeze</a:t>
              </a:r>
              <a:r>
                <a:rPr lang="hu-HU" sz="2000" dirty="0" smtClean="0">
                  <a:latin typeface="Comic Sans MS" pitchFamily="66" charset="0"/>
                </a:rPr>
                <a:t> </a:t>
              </a:r>
              <a:r>
                <a:rPr lang="hu-HU" sz="2000" dirty="0" err="1" smtClean="0">
                  <a:latin typeface="Comic Sans MS" pitchFamily="66" charset="0"/>
                </a:rPr>
                <a:t>fracturing</a:t>
              </a:r>
              <a:r>
                <a:rPr lang="hu-HU" sz="2000" dirty="0" smtClean="0">
                  <a:latin typeface="Comic Sans MS" pitchFamily="66" charset="0"/>
                </a:rPr>
                <a:t> = FF)</a:t>
              </a:r>
              <a:endParaRPr lang="hu-HU" sz="2000" dirty="0">
                <a:latin typeface="Comic Sans MS" pitchFamily="66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lapértelmezett terv">
  <a:themeElements>
    <a:clrScheme name="Alapértelmezett terv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4822</TotalTime>
  <Words>1357</Words>
  <Application>Microsoft Office PowerPoint</Application>
  <PresentationFormat>Diavetítés a képernyőre (4:3 oldalarány)</PresentationFormat>
  <Paragraphs>473</Paragraphs>
  <Slides>70</Slides>
  <Notes>65</Notes>
  <HiddenSlides>0</HiddenSlides>
  <MMClips>0</MMClips>
  <ScaleCrop>false</ScaleCrop>
  <HeadingPairs>
    <vt:vector size="6" baseType="variant"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70</vt:i4>
      </vt:variant>
    </vt:vector>
  </HeadingPairs>
  <TitlesOfParts>
    <vt:vector size="72" baseType="lpstr">
      <vt:lpstr>Alapértelmezett terv</vt:lpstr>
      <vt:lpstr>Bitmap Image</vt:lpstr>
      <vt:lpstr>1. dia</vt:lpstr>
      <vt:lpstr>2. dia</vt:lpstr>
      <vt:lpstr>3. dia</vt:lpstr>
      <vt:lpstr>4. dia</vt:lpstr>
      <vt:lpstr>5. dia</vt:lpstr>
      <vt:lpstr>6. dia</vt:lpstr>
      <vt:lpstr>Structure of nucleus 2</vt:lpstr>
      <vt:lpstr>8. dia</vt:lpstr>
      <vt:lpstr>9. dia</vt:lpstr>
      <vt:lpstr>10. dia</vt:lpstr>
      <vt:lpstr>11. dia</vt:lpstr>
      <vt:lpstr>12. dia</vt:lpstr>
      <vt:lpstr>13. dia</vt:lpstr>
      <vt:lpstr>14. dia</vt:lpstr>
      <vt:lpstr>15. dia</vt:lpstr>
      <vt:lpstr>16. dia</vt:lpstr>
      <vt:lpstr>17. dia</vt:lpstr>
      <vt:lpstr>18. dia</vt:lpstr>
      <vt:lpstr>19. dia</vt:lpstr>
      <vt:lpstr>Chromatin organization</vt:lpstr>
      <vt:lpstr>21. dia</vt:lpstr>
      <vt:lpstr>Organization of chromatine levels</vt:lpstr>
      <vt:lpstr>Hiszton</vt:lpstr>
      <vt:lpstr>24. dia</vt:lpstr>
      <vt:lpstr>25. dia</vt:lpstr>
      <vt:lpstr>Nucleolus</vt:lpstr>
      <vt:lpstr>27. dia</vt:lpstr>
      <vt:lpstr>28. dia</vt:lpstr>
      <vt:lpstr>29. dia</vt:lpstr>
      <vt:lpstr>30. dia</vt:lpstr>
      <vt:lpstr>31. dia</vt:lpstr>
      <vt:lpstr>32. dia</vt:lpstr>
      <vt:lpstr>33. dia</vt:lpstr>
      <vt:lpstr>34. dia</vt:lpstr>
      <vt:lpstr>35. dia</vt:lpstr>
      <vt:lpstr>36. dia</vt:lpstr>
      <vt:lpstr>37. dia</vt:lpstr>
      <vt:lpstr>38. dia</vt:lpstr>
      <vt:lpstr>39. dia</vt:lpstr>
      <vt:lpstr>40. dia</vt:lpstr>
      <vt:lpstr>41. dia</vt:lpstr>
      <vt:lpstr>42. dia</vt:lpstr>
      <vt:lpstr>43. dia</vt:lpstr>
      <vt:lpstr>44. dia</vt:lpstr>
      <vt:lpstr>45. dia</vt:lpstr>
      <vt:lpstr>46. dia</vt:lpstr>
      <vt:lpstr>47. dia</vt:lpstr>
      <vt:lpstr>48. dia</vt:lpstr>
      <vt:lpstr>49. dia</vt:lpstr>
      <vt:lpstr>50. dia</vt:lpstr>
      <vt:lpstr>51. dia</vt:lpstr>
      <vt:lpstr>52. dia</vt:lpstr>
      <vt:lpstr>53. dia</vt:lpstr>
      <vt:lpstr>54. dia</vt:lpstr>
      <vt:lpstr>55. dia</vt:lpstr>
      <vt:lpstr>56. dia</vt:lpstr>
      <vt:lpstr>57. dia</vt:lpstr>
      <vt:lpstr>58. dia</vt:lpstr>
      <vt:lpstr>59. dia</vt:lpstr>
      <vt:lpstr>The biological information flow - „The reality„</vt:lpstr>
      <vt:lpstr>Ribosime</vt:lpstr>
      <vt:lpstr>Prions</vt:lpstr>
      <vt:lpstr>Structure of prion</vt:lpstr>
      <vt:lpstr>64. dia</vt:lpstr>
      <vt:lpstr>Appearences - localization</vt:lpstr>
      <vt:lpstr>Other contradictions</vt:lpstr>
      <vt:lpstr>Methylation pattern</vt:lpstr>
      <vt:lpstr>Inheritance of methylation pattern </vt:lpstr>
      <vt:lpstr>Structural inheritance</vt:lpstr>
      <vt:lpstr>„Sense” in the antisense strand ???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user</dc:creator>
  <cp:lastModifiedBy>kohlasz</cp:lastModifiedBy>
  <cp:revision>46</cp:revision>
  <dcterms:modified xsi:type="dcterms:W3CDTF">2019-09-25T13:52:54Z</dcterms:modified>
</cp:coreProperties>
</file>